
<file path=[Content_Types].xml><?xml version="1.0" encoding="utf-8"?>
<Types xmlns="http://schemas.openxmlformats.org/package/2006/content-types">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notesMasterIdLst>
    <p:notesMasterId r:id="rId23"/>
  </p:notesMasterIdLst>
  <p:sldIdLst>
    <p:sldId id="256" r:id="rId2"/>
    <p:sldId id="257" r:id="rId3"/>
    <p:sldId id="261" r:id="rId4"/>
    <p:sldId id="263" r:id="rId5"/>
    <p:sldId id="264" r:id="rId6"/>
    <p:sldId id="268" r:id="rId7"/>
    <p:sldId id="270" r:id="rId8"/>
    <p:sldId id="265" r:id="rId9"/>
    <p:sldId id="266" r:id="rId10"/>
    <p:sldId id="267" r:id="rId11"/>
    <p:sldId id="278" r:id="rId12"/>
    <p:sldId id="271" r:id="rId13"/>
    <p:sldId id="272" r:id="rId14"/>
    <p:sldId id="273" r:id="rId15"/>
    <p:sldId id="274" r:id="rId16"/>
    <p:sldId id="275" r:id="rId17"/>
    <p:sldId id="276" r:id="rId18"/>
    <p:sldId id="277" r:id="rId19"/>
    <p:sldId id="258" r:id="rId20"/>
    <p:sldId id="279" r:id="rId21"/>
    <p:sldId id="280" r:id="rId22"/>
  </p:sldIdLst>
  <p:sldSz cx="9144000" cy="6858000" type="screen4x3"/>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6912" autoAdjust="0"/>
    <p:restoredTop sz="94660"/>
  </p:normalViewPr>
  <p:slideViewPr>
    <p:cSldViewPr>
      <p:cViewPr>
        <p:scale>
          <a:sx n="71" d="100"/>
          <a:sy n="71" d="100"/>
        </p:scale>
        <p:origin x="-1302" y="-72"/>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slide" Target="slides/slide17.xml"/><Relationship Id="rId26" Type="http://schemas.openxmlformats.org/officeDocument/2006/relationships/theme" Target="theme/theme1.xml"/><Relationship Id="rId3" Type="http://schemas.openxmlformats.org/officeDocument/2006/relationships/slide" Target="slides/slide2.xml"/><Relationship Id="rId21" Type="http://schemas.openxmlformats.org/officeDocument/2006/relationships/slide" Target="slides/slide20.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5" Type="http://schemas.openxmlformats.org/officeDocument/2006/relationships/viewProps" Target="viewProps.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slide" Target="slides/slide19.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24" Type="http://schemas.openxmlformats.org/officeDocument/2006/relationships/presProps" Target="presProps.xml"/><Relationship Id="rId5" Type="http://schemas.openxmlformats.org/officeDocument/2006/relationships/slide" Target="slides/slide4.xml"/><Relationship Id="rId15" Type="http://schemas.openxmlformats.org/officeDocument/2006/relationships/slide" Target="slides/slide14.xml"/><Relationship Id="rId23" Type="http://schemas.openxmlformats.org/officeDocument/2006/relationships/notesMaster" Target="notesMasters/notesMaster1.xml"/><Relationship Id="rId10" Type="http://schemas.openxmlformats.org/officeDocument/2006/relationships/slide" Target="slides/slide9.xml"/><Relationship Id="rId19" Type="http://schemas.openxmlformats.org/officeDocument/2006/relationships/slide" Target="slides/slide18.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slide" Target="slides/slide21.xml"/><Relationship Id="rId27"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7200"/>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7200"/>
          </a:xfrm>
          <a:prstGeom prst="rect">
            <a:avLst/>
          </a:prstGeom>
        </p:spPr>
        <p:txBody>
          <a:bodyPr vert="horz" lIns="91440" tIns="45720" rIns="91440" bIns="45720" rtlCol="0"/>
          <a:lstStyle>
            <a:lvl1pPr algn="r">
              <a:defRPr sz="1200"/>
            </a:lvl1pPr>
          </a:lstStyle>
          <a:p>
            <a:fld id="{305DB5F9-107D-47D0-A5FD-17573F027F21}" type="datetimeFigureOut">
              <a:rPr lang="en-US" smtClean="0"/>
              <a:t>8/19/2013</a:t>
            </a:fld>
            <a:endParaRPr lang="en-US"/>
          </a:p>
        </p:txBody>
      </p:sp>
      <p:sp>
        <p:nvSpPr>
          <p:cNvPr id="4" name="Slide Image Placeholder 3"/>
          <p:cNvSpPr>
            <a:spLocks noGrp="1" noRot="1" noChangeAspect="1"/>
          </p:cNvSpPr>
          <p:nvPr>
            <p:ph type="sldImg" idx="2"/>
          </p:nvPr>
        </p:nvSpPr>
        <p:spPr>
          <a:xfrm>
            <a:off x="1143000" y="685800"/>
            <a:ext cx="4572000" cy="34290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343400"/>
            <a:ext cx="5486400" cy="4114800"/>
          </a:xfrm>
          <a:prstGeom prst="rect">
            <a:avLst/>
          </a:prstGeom>
        </p:spPr>
        <p:txBody>
          <a:bodyPr vert="horz" lIns="91440" tIns="45720" rIns="91440" bIns="45720"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685213"/>
            <a:ext cx="2971800" cy="457200"/>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7200"/>
          </a:xfrm>
          <a:prstGeom prst="rect">
            <a:avLst/>
          </a:prstGeom>
        </p:spPr>
        <p:txBody>
          <a:bodyPr vert="horz" lIns="91440" tIns="45720" rIns="91440" bIns="45720" rtlCol="0" anchor="b"/>
          <a:lstStyle>
            <a:lvl1pPr algn="r">
              <a:defRPr sz="1200"/>
            </a:lvl1pPr>
          </a:lstStyle>
          <a:p>
            <a:fld id="{4CC8D9B8-FD11-4D7C-A2FD-56DE77422CF0}" type="slidenum">
              <a:rPr lang="en-US" smtClean="0"/>
              <a:t>‹#›</a:t>
            </a:fld>
            <a:endParaRPr lang="en-US"/>
          </a:p>
        </p:txBody>
      </p:sp>
    </p:spTree>
    <p:extLst>
      <p:ext uri="{BB962C8B-B14F-4D97-AF65-F5344CB8AC3E}">
        <p14:creationId xmlns:p14="http://schemas.microsoft.com/office/powerpoint/2010/main" val="236973492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C488D6B3-209A-49CA-993F-2646A044CBB1}"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dirty="0" smtClean="0"/>
              <a:t>Darla </a:t>
            </a:r>
            <a:r>
              <a:rPr lang="en-US" dirty="0" err="1" smtClean="0"/>
              <a:t>Gerlach</a:t>
            </a:r>
            <a:r>
              <a:rPr lang="en-US" dirty="0" smtClean="0"/>
              <a:t>, </a:t>
            </a:r>
            <a:r>
              <a:rPr lang="en-US" dirty="0" err="1" smtClean="0"/>
              <a:t>EdD</a:t>
            </a:r>
            <a:r>
              <a:rPr lang="en-US" dirty="0" smtClean="0"/>
              <a:t>, </a:t>
            </a:r>
            <a:r>
              <a:rPr lang="en-US" dirty="0" err="1" smtClean="0"/>
              <a:t>Barringer</a:t>
            </a:r>
            <a:r>
              <a:rPr lang="en-US" dirty="0" smtClean="0"/>
              <a:t> Fellow-2013</a:t>
            </a:r>
            <a:endParaRPr lang="en-US" dirty="0"/>
          </a:p>
        </p:txBody>
      </p:sp>
      <p:sp>
        <p:nvSpPr>
          <p:cNvPr id="6" name="Slide Number Placeholder 5"/>
          <p:cNvSpPr>
            <a:spLocks noGrp="1"/>
          </p:cNvSpPr>
          <p:nvPr>
            <p:ph type="sldNum" sz="quarter" idx="12"/>
          </p:nvPr>
        </p:nvSpPr>
        <p:spPr/>
        <p:txBody>
          <a:bodyPr/>
          <a:lstStyle/>
          <a:p>
            <a:fld id="{F05ED643-8FE6-47F4-96C0-8D99F3714C53}" type="slidenum">
              <a:rPr lang="en-US" smtClean="0"/>
              <a:t>‹#›</a:t>
            </a:fld>
            <a:endParaRPr lang="en-US" dirty="0"/>
          </a:p>
        </p:txBody>
      </p:sp>
    </p:spTree>
    <p:extLst>
      <p:ext uri="{BB962C8B-B14F-4D97-AF65-F5344CB8AC3E}">
        <p14:creationId xmlns:p14="http://schemas.microsoft.com/office/powerpoint/2010/main" val="17507341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93AB2E1C-4F01-41D3-9D54-52030516F120}"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 EdD, Barringer Fellow-2013</a:t>
            </a:r>
            <a:endParaRPr lang="en-US" dirty="0"/>
          </a:p>
        </p:txBody>
      </p:sp>
      <p:sp>
        <p:nvSpPr>
          <p:cNvPr id="6" name="Slide Number Placeholder 5"/>
          <p:cNvSpPr>
            <a:spLocks noGrp="1"/>
          </p:cNvSpPr>
          <p:nvPr>
            <p:ph type="sldNum" sz="quarter" idx="12"/>
          </p:nvPr>
        </p:nvSpPr>
        <p:spPr/>
        <p:txBody>
          <a:bodyPr/>
          <a:lstStyle/>
          <a:p>
            <a:fld id="{F05ED643-8FE6-47F4-96C0-8D99F3714C53}" type="slidenum">
              <a:rPr lang="en-US" smtClean="0"/>
              <a:t>‹#›</a:t>
            </a:fld>
            <a:endParaRPr lang="en-US" dirty="0"/>
          </a:p>
        </p:txBody>
      </p:sp>
    </p:spTree>
    <p:extLst>
      <p:ext uri="{BB962C8B-B14F-4D97-AF65-F5344CB8AC3E}">
        <p14:creationId xmlns:p14="http://schemas.microsoft.com/office/powerpoint/2010/main" val="315178480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BCE31A3B-8110-48CA-B8C2-825378820C67}"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 EdD, Barringer Fellow-2013</a:t>
            </a:r>
            <a:endParaRPr lang="en-US" dirty="0"/>
          </a:p>
        </p:txBody>
      </p:sp>
      <p:sp>
        <p:nvSpPr>
          <p:cNvPr id="6" name="Slide Number Placeholder 5"/>
          <p:cNvSpPr>
            <a:spLocks noGrp="1"/>
          </p:cNvSpPr>
          <p:nvPr>
            <p:ph type="sldNum" sz="quarter" idx="12"/>
          </p:nvPr>
        </p:nvSpPr>
        <p:spPr/>
        <p:txBody>
          <a:bodyPr/>
          <a:lstStyle/>
          <a:p>
            <a:fld id="{F05ED643-8FE6-47F4-96C0-8D99F3714C53}" type="slidenum">
              <a:rPr lang="en-US" smtClean="0"/>
              <a:t>‹#›</a:t>
            </a:fld>
            <a:endParaRPr lang="en-US" dirty="0"/>
          </a:p>
        </p:txBody>
      </p:sp>
    </p:spTree>
    <p:extLst>
      <p:ext uri="{BB962C8B-B14F-4D97-AF65-F5344CB8AC3E}">
        <p14:creationId xmlns:p14="http://schemas.microsoft.com/office/powerpoint/2010/main" val="2003301564"/>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CE426010-B2C5-4F11-8283-C65D4CC470BD}"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 EdD, Barringer Fellow-2013</a:t>
            </a:r>
            <a:endParaRPr lang="en-US" dirty="0"/>
          </a:p>
        </p:txBody>
      </p:sp>
      <p:sp>
        <p:nvSpPr>
          <p:cNvPr id="6" name="Slide Number Placeholder 5"/>
          <p:cNvSpPr>
            <a:spLocks noGrp="1"/>
          </p:cNvSpPr>
          <p:nvPr>
            <p:ph type="sldNum" sz="quarter" idx="12"/>
          </p:nvPr>
        </p:nvSpPr>
        <p:spPr/>
        <p:txBody>
          <a:bodyPr/>
          <a:lstStyle/>
          <a:p>
            <a:fld id="{F05ED643-8FE6-47F4-96C0-8D99F3714C53}" type="slidenum">
              <a:rPr lang="en-US" smtClean="0"/>
              <a:t>‹#›</a:t>
            </a:fld>
            <a:endParaRPr lang="en-US" dirty="0"/>
          </a:p>
        </p:txBody>
      </p:sp>
    </p:spTree>
    <p:extLst>
      <p:ext uri="{BB962C8B-B14F-4D97-AF65-F5344CB8AC3E}">
        <p14:creationId xmlns:p14="http://schemas.microsoft.com/office/powerpoint/2010/main" val="3723144329"/>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038CDA1D-FB48-4CAA-B9BE-7CD3B6FB21F2}" type="datetime1">
              <a:rPr lang="en-US" smtClean="0"/>
              <a:t>8/19/2013</a:t>
            </a:fld>
            <a:endParaRPr lang="en-US" dirty="0"/>
          </a:p>
        </p:txBody>
      </p:sp>
      <p:sp>
        <p:nvSpPr>
          <p:cNvPr id="5" name="Footer Placeholder 4"/>
          <p:cNvSpPr>
            <a:spLocks noGrp="1"/>
          </p:cNvSpPr>
          <p:nvPr>
            <p:ph type="ftr" sz="quarter" idx="11"/>
          </p:nvPr>
        </p:nvSpPr>
        <p:spPr/>
        <p:txBody>
          <a:bodyPr/>
          <a:lstStyle/>
          <a:p>
            <a:r>
              <a:rPr lang="en-US" smtClean="0"/>
              <a:t>Darla Gerlach, EdD, Barringer Fellow-2013</a:t>
            </a:r>
            <a:endParaRPr lang="en-US" dirty="0"/>
          </a:p>
        </p:txBody>
      </p:sp>
      <p:sp>
        <p:nvSpPr>
          <p:cNvPr id="6" name="Slide Number Placeholder 5"/>
          <p:cNvSpPr>
            <a:spLocks noGrp="1"/>
          </p:cNvSpPr>
          <p:nvPr>
            <p:ph type="sldNum" sz="quarter" idx="12"/>
          </p:nvPr>
        </p:nvSpPr>
        <p:spPr/>
        <p:txBody>
          <a:bodyPr/>
          <a:lstStyle/>
          <a:p>
            <a:fld id="{F05ED643-8FE6-47F4-96C0-8D99F3714C53}" type="slidenum">
              <a:rPr lang="en-US" smtClean="0"/>
              <a:t>‹#›</a:t>
            </a:fld>
            <a:endParaRPr lang="en-US" dirty="0"/>
          </a:p>
        </p:txBody>
      </p:sp>
    </p:spTree>
    <p:extLst>
      <p:ext uri="{BB962C8B-B14F-4D97-AF65-F5344CB8AC3E}">
        <p14:creationId xmlns:p14="http://schemas.microsoft.com/office/powerpoint/2010/main" val="483277152"/>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10F3E3A6-599C-4EBD-811B-04E0E94AD53D}" type="datetime1">
              <a:rPr lang="en-US" smtClean="0"/>
              <a:t>8/19/2013</a:t>
            </a:fld>
            <a:endParaRPr lang="en-US" dirty="0"/>
          </a:p>
        </p:txBody>
      </p:sp>
      <p:sp>
        <p:nvSpPr>
          <p:cNvPr id="6" name="Footer Placeholder 5"/>
          <p:cNvSpPr>
            <a:spLocks noGrp="1"/>
          </p:cNvSpPr>
          <p:nvPr>
            <p:ph type="ftr" sz="quarter" idx="11"/>
          </p:nvPr>
        </p:nvSpPr>
        <p:spPr/>
        <p:txBody>
          <a:bodyPr/>
          <a:lstStyle/>
          <a:p>
            <a:r>
              <a:rPr lang="en-US" smtClean="0"/>
              <a:t>Darla Gerlach, EdD, Barringer Fellow-2013</a:t>
            </a:r>
            <a:endParaRPr lang="en-US" dirty="0"/>
          </a:p>
        </p:txBody>
      </p:sp>
      <p:sp>
        <p:nvSpPr>
          <p:cNvPr id="7" name="Slide Number Placeholder 6"/>
          <p:cNvSpPr>
            <a:spLocks noGrp="1"/>
          </p:cNvSpPr>
          <p:nvPr>
            <p:ph type="sldNum" sz="quarter" idx="12"/>
          </p:nvPr>
        </p:nvSpPr>
        <p:spPr/>
        <p:txBody>
          <a:bodyPr/>
          <a:lstStyle/>
          <a:p>
            <a:fld id="{F05ED643-8FE6-47F4-96C0-8D99F3714C53}" type="slidenum">
              <a:rPr lang="en-US" smtClean="0"/>
              <a:t>‹#›</a:t>
            </a:fld>
            <a:endParaRPr lang="en-US" dirty="0"/>
          </a:p>
        </p:txBody>
      </p:sp>
    </p:spTree>
    <p:extLst>
      <p:ext uri="{BB962C8B-B14F-4D97-AF65-F5344CB8AC3E}">
        <p14:creationId xmlns:p14="http://schemas.microsoft.com/office/powerpoint/2010/main" val="3848062237"/>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79F73552-0D5D-4F1C-A898-C48D34FE2979}" type="datetime1">
              <a:rPr lang="en-US" smtClean="0"/>
              <a:t>8/19/2013</a:t>
            </a:fld>
            <a:endParaRPr lang="en-US" dirty="0"/>
          </a:p>
        </p:txBody>
      </p:sp>
      <p:sp>
        <p:nvSpPr>
          <p:cNvPr id="8" name="Footer Placeholder 7"/>
          <p:cNvSpPr>
            <a:spLocks noGrp="1"/>
          </p:cNvSpPr>
          <p:nvPr>
            <p:ph type="ftr" sz="quarter" idx="11"/>
          </p:nvPr>
        </p:nvSpPr>
        <p:spPr/>
        <p:txBody>
          <a:bodyPr/>
          <a:lstStyle/>
          <a:p>
            <a:r>
              <a:rPr lang="en-US" smtClean="0"/>
              <a:t>Darla Gerlach, EdD, Barringer Fellow-2013</a:t>
            </a:r>
            <a:endParaRPr lang="en-US" dirty="0"/>
          </a:p>
        </p:txBody>
      </p:sp>
      <p:sp>
        <p:nvSpPr>
          <p:cNvPr id="9" name="Slide Number Placeholder 8"/>
          <p:cNvSpPr>
            <a:spLocks noGrp="1"/>
          </p:cNvSpPr>
          <p:nvPr>
            <p:ph type="sldNum" sz="quarter" idx="12"/>
          </p:nvPr>
        </p:nvSpPr>
        <p:spPr/>
        <p:txBody>
          <a:bodyPr/>
          <a:lstStyle/>
          <a:p>
            <a:fld id="{F05ED643-8FE6-47F4-96C0-8D99F3714C53}" type="slidenum">
              <a:rPr lang="en-US" smtClean="0"/>
              <a:t>‹#›</a:t>
            </a:fld>
            <a:endParaRPr lang="en-US" dirty="0"/>
          </a:p>
        </p:txBody>
      </p:sp>
    </p:spTree>
    <p:extLst>
      <p:ext uri="{BB962C8B-B14F-4D97-AF65-F5344CB8AC3E}">
        <p14:creationId xmlns:p14="http://schemas.microsoft.com/office/powerpoint/2010/main" val="236572394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3BB5F391-7D27-4A2D-9E40-CD03A6FB3713}" type="datetime1">
              <a:rPr lang="en-US" smtClean="0"/>
              <a:t>8/19/2013</a:t>
            </a:fld>
            <a:endParaRPr lang="en-US" dirty="0"/>
          </a:p>
        </p:txBody>
      </p:sp>
      <p:sp>
        <p:nvSpPr>
          <p:cNvPr id="4" name="Footer Placeholder 3"/>
          <p:cNvSpPr>
            <a:spLocks noGrp="1"/>
          </p:cNvSpPr>
          <p:nvPr>
            <p:ph type="ftr" sz="quarter" idx="11"/>
          </p:nvPr>
        </p:nvSpPr>
        <p:spPr/>
        <p:txBody>
          <a:bodyPr/>
          <a:lstStyle/>
          <a:p>
            <a:r>
              <a:rPr lang="en-US" smtClean="0"/>
              <a:t>Darla Gerlach, EdD, Barringer Fellow-2013</a:t>
            </a:r>
            <a:endParaRPr lang="en-US" dirty="0"/>
          </a:p>
        </p:txBody>
      </p:sp>
      <p:sp>
        <p:nvSpPr>
          <p:cNvPr id="5" name="Slide Number Placeholder 4"/>
          <p:cNvSpPr>
            <a:spLocks noGrp="1"/>
          </p:cNvSpPr>
          <p:nvPr>
            <p:ph type="sldNum" sz="quarter" idx="12"/>
          </p:nvPr>
        </p:nvSpPr>
        <p:spPr/>
        <p:txBody>
          <a:bodyPr/>
          <a:lstStyle/>
          <a:p>
            <a:fld id="{F05ED643-8FE6-47F4-96C0-8D99F3714C53}" type="slidenum">
              <a:rPr lang="en-US" smtClean="0"/>
              <a:t>‹#›</a:t>
            </a:fld>
            <a:endParaRPr lang="en-US" dirty="0"/>
          </a:p>
        </p:txBody>
      </p:sp>
    </p:spTree>
    <p:extLst>
      <p:ext uri="{BB962C8B-B14F-4D97-AF65-F5344CB8AC3E}">
        <p14:creationId xmlns:p14="http://schemas.microsoft.com/office/powerpoint/2010/main" val="285993696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276858E2-64BB-466A-AA3D-4D17BA73449F}" type="datetime1">
              <a:rPr lang="en-US" smtClean="0"/>
              <a:t>8/19/2013</a:t>
            </a:fld>
            <a:endParaRPr lang="en-US" dirty="0"/>
          </a:p>
        </p:txBody>
      </p:sp>
      <p:sp>
        <p:nvSpPr>
          <p:cNvPr id="3" name="Footer Placeholder 2"/>
          <p:cNvSpPr>
            <a:spLocks noGrp="1"/>
          </p:cNvSpPr>
          <p:nvPr>
            <p:ph type="ftr" sz="quarter" idx="11"/>
          </p:nvPr>
        </p:nvSpPr>
        <p:spPr/>
        <p:txBody>
          <a:bodyPr/>
          <a:lstStyle/>
          <a:p>
            <a:r>
              <a:rPr lang="en-US" smtClean="0"/>
              <a:t>Darla Gerlach, EdD, Barringer Fellow-2013</a:t>
            </a:r>
            <a:endParaRPr lang="en-US" dirty="0"/>
          </a:p>
        </p:txBody>
      </p:sp>
      <p:sp>
        <p:nvSpPr>
          <p:cNvPr id="4" name="Slide Number Placeholder 3"/>
          <p:cNvSpPr>
            <a:spLocks noGrp="1"/>
          </p:cNvSpPr>
          <p:nvPr>
            <p:ph type="sldNum" sz="quarter" idx="12"/>
          </p:nvPr>
        </p:nvSpPr>
        <p:spPr/>
        <p:txBody>
          <a:bodyPr/>
          <a:lstStyle/>
          <a:p>
            <a:fld id="{F05ED643-8FE6-47F4-96C0-8D99F3714C53}" type="slidenum">
              <a:rPr lang="en-US" smtClean="0"/>
              <a:t>‹#›</a:t>
            </a:fld>
            <a:endParaRPr lang="en-US" dirty="0"/>
          </a:p>
        </p:txBody>
      </p:sp>
    </p:spTree>
    <p:extLst>
      <p:ext uri="{BB962C8B-B14F-4D97-AF65-F5344CB8AC3E}">
        <p14:creationId xmlns:p14="http://schemas.microsoft.com/office/powerpoint/2010/main" val="290066423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D8FE4100-1672-479C-BFFF-09D187654A7D}" type="datetime1">
              <a:rPr lang="en-US" smtClean="0"/>
              <a:t>8/19/2013</a:t>
            </a:fld>
            <a:endParaRPr lang="en-US" dirty="0"/>
          </a:p>
        </p:txBody>
      </p:sp>
      <p:sp>
        <p:nvSpPr>
          <p:cNvPr id="6" name="Footer Placeholder 5"/>
          <p:cNvSpPr>
            <a:spLocks noGrp="1"/>
          </p:cNvSpPr>
          <p:nvPr>
            <p:ph type="ftr" sz="quarter" idx="11"/>
          </p:nvPr>
        </p:nvSpPr>
        <p:spPr/>
        <p:txBody>
          <a:bodyPr/>
          <a:lstStyle/>
          <a:p>
            <a:r>
              <a:rPr lang="en-US" smtClean="0"/>
              <a:t>Darla Gerlach, EdD, Barringer Fellow-2013</a:t>
            </a:r>
            <a:endParaRPr lang="en-US" dirty="0"/>
          </a:p>
        </p:txBody>
      </p:sp>
      <p:sp>
        <p:nvSpPr>
          <p:cNvPr id="7" name="Slide Number Placeholder 6"/>
          <p:cNvSpPr>
            <a:spLocks noGrp="1"/>
          </p:cNvSpPr>
          <p:nvPr>
            <p:ph type="sldNum" sz="quarter" idx="12"/>
          </p:nvPr>
        </p:nvSpPr>
        <p:spPr/>
        <p:txBody>
          <a:bodyPr/>
          <a:lstStyle/>
          <a:p>
            <a:fld id="{F05ED643-8FE6-47F4-96C0-8D99F3714C53}" type="slidenum">
              <a:rPr lang="en-US" smtClean="0"/>
              <a:t>‹#›</a:t>
            </a:fld>
            <a:endParaRPr lang="en-US" dirty="0"/>
          </a:p>
        </p:txBody>
      </p:sp>
    </p:spTree>
    <p:extLst>
      <p:ext uri="{BB962C8B-B14F-4D97-AF65-F5344CB8AC3E}">
        <p14:creationId xmlns:p14="http://schemas.microsoft.com/office/powerpoint/2010/main" val="3973561605"/>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1E87C82-B38A-4E75-B388-C9F531A4407E}" type="datetime1">
              <a:rPr lang="en-US" smtClean="0"/>
              <a:t>8/19/2013</a:t>
            </a:fld>
            <a:endParaRPr lang="en-US" dirty="0"/>
          </a:p>
        </p:txBody>
      </p:sp>
      <p:sp>
        <p:nvSpPr>
          <p:cNvPr id="6" name="Footer Placeholder 5"/>
          <p:cNvSpPr>
            <a:spLocks noGrp="1"/>
          </p:cNvSpPr>
          <p:nvPr>
            <p:ph type="ftr" sz="quarter" idx="11"/>
          </p:nvPr>
        </p:nvSpPr>
        <p:spPr/>
        <p:txBody>
          <a:bodyPr/>
          <a:lstStyle/>
          <a:p>
            <a:r>
              <a:rPr lang="en-US" smtClean="0"/>
              <a:t>Darla Gerlach, EdD, Barringer Fellow-2013</a:t>
            </a:r>
            <a:endParaRPr lang="en-US" dirty="0"/>
          </a:p>
        </p:txBody>
      </p:sp>
      <p:sp>
        <p:nvSpPr>
          <p:cNvPr id="7" name="Slide Number Placeholder 6"/>
          <p:cNvSpPr>
            <a:spLocks noGrp="1"/>
          </p:cNvSpPr>
          <p:nvPr>
            <p:ph type="sldNum" sz="quarter" idx="12"/>
          </p:nvPr>
        </p:nvSpPr>
        <p:spPr/>
        <p:txBody>
          <a:bodyPr/>
          <a:lstStyle/>
          <a:p>
            <a:fld id="{F05ED643-8FE6-47F4-96C0-8D99F3714C53}" type="slidenum">
              <a:rPr lang="en-US" smtClean="0"/>
              <a:t>‹#›</a:t>
            </a:fld>
            <a:endParaRPr lang="en-US" dirty="0"/>
          </a:p>
        </p:txBody>
      </p:sp>
    </p:spTree>
    <p:extLst>
      <p:ext uri="{BB962C8B-B14F-4D97-AF65-F5344CB8AC3E}">
        <p14:creationId xmlns:p14="http://schemas.microsoft.com/office/powerpoint/2010/main" val="340938983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8EEABEE3-2812-4B14-AD57-216F13E2ABBE}" type="datetime1">
              <a:rPr lang="en-US" smtClean="0"/>
              <a:t>8/19/2013</a:t>
            </a:fld>
            <a:endParaRPr lang="en-US" dirty="0"/>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r>
              <a:rPr lang="en-US" dirty="0" smtClean="0"/>
              <a:t>Darla </a:t>
            </a:r>
            <a:r>
              <a:rPr lang="en-US" dirty="0" err="1" smtClean="0"/>
              <a:t>Gerlach</a:t>
            </a:r>
            <a:r>
              <a:rPr lang="en-US" dirty="0" smtClean="0"/>
              <a:t>, </a:t>
            </a:r>
            <a:r>
              <a:rPr lang="en-US" dirty="0" err="1" smtClean="0"/>
              <a:t>EdD</a:t>
            </a:r>
            <a:r>
              <a:rPr lang="en-US" dirty="0" smtClean="0"/>
              <a:t>, </a:t>
            </a:r>
            <a:r>
              <a:rPr lang="en-US" dirty="0" err="1" smtClean="0"/>
              <a:t>Barringer</a:t>
            </a:r>
            <a:r>
              <a:rPr lang="en-US" dirty="0" smtClean="0"/>
              <a:t> Fellow-2013</a:t>
            </a:r>
            <a:endParaRPr lang="en-US" dirty="0"/>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F05ED643-8FE6-47F4-96C0-8D99F3714C53}" type="slidenum">
              <a:rPr lang="en-US" smtClean="0"/>
              <a:t>‹#›</a:t>
            </a:fld>
            <a:endParaRPr lang="en-US" dirty="0"/>
          </a:p>
        </p:txBody>
      </p:sp>
    </p:spTree>
    <p:extLst>
      <p:ext uri="{BB962C8B-B14F-4D97-AF65-F5344CB8AC3E}">
        <p14:creationId xmlns:p14="http://schemas.microsoft.com/office/powerpoint/2010/main" val="2897042212"/>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hf sldNum="0" hdr="0" dt="0"/>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image" Target="../media/image1.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2.xml.rels><?xml version="1.0" encoding="UTF-8" standalone="yes"?>
<Relationships xmlns="http://schemas.openxmlformats.org/package/2006/relationships"><Relationship Id="rId2" Type="http://schemas.openxmlformats.org/officeDocument/2006/relationships/image" Target="../media/image23.jpeg"/><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2" Type="http://schemas.openxmlformats.org/officeDocument/2006/relationships/image" Target="../media/image24.jpeg"/><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25.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26.jpeg"/><Relationship Id="rId1" Type="http://schemas.openxmlformats.org/officeDocument/2006/relationships/slideLayout" Target="../slideLayouts/slideLayout2.xml"/></Relationships>
</file>

<file path=ppt/slides/_rels/slide16.xml.rels><?xml version="1.0" encoding="UTF-8" standalone="yes"?>
<Relationships xmlns="http://schemas.openxmlformats.org/package/2006/relationships"><Relationship Id="rId3" Type="http://schemas.openxmlformats.org/officeDocument/2006/relationships/image" Target="../media/image28.jpeg"/><Relationship Id="rId2" Type="http://schemas.openxmlformats.org/officeDocument/2006/relationships/image" Target="../media/image27.jpeg"/><Relationship Id="rId1" Type="http://schemas.openxmlformats.org/officeDocument/2006/relationships/slideLayout" Target="../slideLayouts/slideLayout2.xml"/><Relationship Id="rId6" Type="http://schemas.openxmlformats.org/officeDocument/2006/relationships/image" Target="../media/image31.jpeg"/><Relationship Id="rId5" Type="http://schemas.openxmlformats.org/officeDocument/2006/relationships/image" Target="../media/image30.jpeg"/><Relationship Id="rId4" Type="http://schemas.openxmlformats.org/officeDocument/2006/relationships/image" Target="../media/image29.jpeg"/></Relationships>
</file>

<file path=ppt/slides/_rels/slide17.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image" Target="../media/image32.jpeg"/><Relationship Id="rId1" Type="http://schemas.openxmlformats.org/officeDocument/2006/relationships/slideLayout" Target="../slideLayouts/slideLayout2.xml"/><Relationship Id="rId5" Type="http://schemas.openxmlformats.org/officeDocument/2006/relationships/image" Target="../media/image35.jpeg"/><Relationship Id="rId4" Type="http://schemas.openxmlformats.org/officeDocument/2006/relationships/image" Target="../media/image34.jpeg"/></Relationships>
</file>

<file path=ppt/slides/_rels/slide18.xml.rels><?xml version="1.0" encoding="UTF-8" standalone="yes"?>
<Relationships xmlns="http://schemas.openxmlformats.org/package/2006/relationships"><Relationship Id="rId3" Type="http://schemas.openxmlformats.org/officeDocument/2006/relationships/image" Target="../media/image36.jpeg"/><Relationship Id="rId2" Type="http://schemas.openxmlformats.org/officeDocument/2006/relationships/hyperlink" Target="http://www.monticello.org/site/research-and-collections/bookcase-petit-format-books" TargetMode="Externa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2" Type="http://schemas.openxmlformats.org/officeDocument/2006/relationships/hyperlink" Target="http://www.monticello.org/site/research-and-collections/route-to-poplar-forest" TargetMode="Externa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image" Target="../media/image3.jpeg"/><Relationship Id="rId1" Type="http://schemas.openxmlformats.org/officeDocument/2006/relationships/slideLayout" Target="../slideLayouts/slideLayout2.xml"/><Relationship Id="rId4" Type="http://schemas.openxmlformats.org/officeDocument/2006/relationships/image" Target="../media/image5.jpeg"/></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3" Type="http://schemas.openxmlformats.org/officeDocument/2006/relationships/image" Target="../media/image8.jpeg"/><Relationship Id="rId2" Type="http://schemas.openxmlformats.org/officeDocument/2006/relationships/image" Target="../media/image7.jpeg"/><Relationship Id="rId1" Type="http://schemas.openxmlformats.org/officeDocument/2006/relationships/slideLayout" Target="../slideLayouts/slideLayout2.xml"/><Relationship Id="rId5" Type="http://schemas.openxmlformats.org/officeDocument/2006/relationships/image" Target="../media/image10.jpeg"/><Relationship Id="rId4" Type="http://schemas.openxmlformats.org/officeDocument/2006/relationships/image" Target="../media/image9.jpeg"/></Relationships>
</file>

<file path=ppt/slides/_rels/slide7.xml.rels><?xml version="1.0" encoding="UTF-8" standalone="yes"?>
<Relationships xmlns="http://schemas.openxmlformats.org/package/2006/relationships"><Relationship Id="rId3" Type="http://schemas.openxmlformats.org/officeDocument/2006/relationships/image" Target="../media/image12.jpeg"/><Relationship Id="rId2" Type="http://schemas.openxmlformats.org/officeDocument/2006/relationships/image" Target="../media/image11.jpeg"/><Relationship Id="rId1" Type="http://schemas.openxmlformats.org/officeDocument/2006/relationships/slideLayout" Target="../slideLayouts/slideLayout2.xml"/><Relationship Id="rId5" Type="http://schemas.openxmlformats.org/officeDocument/2006/relationships/image" Target="../media/image14.jpeg"/><Relationship Id="rId4" Type="http://schemas.openxmlformats.org/officeDocument/2006/relationships/image" Target="../media/image13.jpeg"/></Relationships>
</file>

<file path=ppt/slides/_rels/slide8.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image" Target="../media/image15.jpeg"/><Relationship Id="rId1" Type="http://schemas.openxmlformats.org/officeDocument/2006/relationships/slideLayout" Target="../slideLayouts/slideLayout2.xml"/><Relationship Id="rId5" Type="http://schemas.openxmlformats.org/officeDocument/2006/relationships/image" Target="../media/image18.jpeg"/><Relationship Id="rId4" Type="http://schemas.openxmlformats.org/officeDocument/2006/relationships/image" Target="../media/image17.jpeg"/></Relationships>
</file>

<file path=ppt/slides/_rels/slide9.xml.rels><?xml version="1.0" encoding="UTF-8" standalone="yes"?>
<Relationships xmlns="http://schemas.openxmlformats.org/package/2006/relationships"><Relationship Id="rId3" Type="http://schemas.openxmlformats.org/officeDocument/2006/relationships/image" Target="../media/image20.jpeg"/><Relationship Id="rId2" Type="http://schemas.openxmlformats.org/officeDocument/2006/relationships/image" Target="../media/image19.jpeg"/><Relationship Id="rId1" Type="http://schemas.openxmlformats.org/officeDocument/2006/relationships/slideLayout" Target="../slideLayouts/slideLayout2.xml"/><Relationship Id="rId5" Type="http://schemas.openxmlformats.org/officeDocument/2006/relationships/image" Target="../media/image22.jpeg"/><Relationship Id="rId4" Type="http://schemas.openxmlformats.org/officeDocument/2006/relationships/image" Target="../media/image21.jpe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838200" y="152400"/>
            <a:ext cx="7772400" cy="3124200"/>
          </a:xfrm>
        </p:spPr>
        <p:txBody>
          <a:bodyPr>
            <a:normAutofit fontScale="90000"/>
          </a:bodyPr>
          <a:lstStyle/>
          <a:p>
            <a:r>
              <a:rPr lang="en-US" sz="2000" dirty="0" smtClean="0">
                <a:latin typeface="Lucida Calligraphy" pitchFamily="66" charset="0"/>
              </a:rPr>
              <a:t>Jefferson’s Gardens:  A Landscape of Opportunities</a:t>
            </a:r>
            <a:r>
              <a:rPr lang="en-US" sz="2000" dirty="0">
                <a:latin typeface="Lucida Calligraphy" pitchFamily="66" charset="0"/>
              </a:rPr>
              <a:t> </a:t>
            </a:r>
            <a:br>
              <a:rPr lang="en-US" sz="2000" dirty="0">
                <a:latin typeface="Lucida Calligraphy" pitchFamily="66" charset="0"/>
              </a:rPr>
            </a:br>
            <a:r>
              <a:rPr lang="en-US" sz="2000" dirty="0" smtClean="0">
                <a:latin typeface="Wingdings 2" pitchFamily="18" charset="2"/>
              </a:rPr>
              <a:t>c </a:t>
            </a:r>
            <a:r>
              <a:rPr lang="en-US" sz="2000" dirty="0" smtClean="0">
                <a:latin typeface="Lucida Calligraphy" pitchFamily="66" charset="0"/>
              </a:rPr>
              <a:t>Section  3: Jefferson: Creating Personal Space for Self-Reflection  </a:t>
            </a:r>
            <a:r>
              <a:rPr lang="en-US" sz="2000" dirty="0" smtClean="0">
                <a:latin typeface="Wingdings 2" pitchFamily="18" charset="2"/>
              </a:rPr>
              <a:t>c</a:t>
            </a:r>
            <a:br>
              <a:rPr lang="en-US" sz="2000" dirty="0" smtClean="0">
                <a:latin typeface="Wingdings 2" pitchFamily="18" charset="2"/>
              </a:rPr>
            </a:br>
            <a:r>
              <a:rPr lang="en-US" sz="2000" dirty="0" smtClean="0">
                <a:latin typeface="Wingdings 2" pitchFamily="18" charset="2"/>
              </a:rPr>
              <a:t/>
            </a:r>
            <a:br>
              <a:rPr lang="en-US" sz="2000" dirty="0" smtClean="0">
                <a:latin typeface="Wingdings 2" pitchFamily="18" charset="2"/>
              </a:rPr>
            </a:br>
            <a:r>
              <a:rPr lang="en-US" sz="1600" i="1" dirty="0" smtClean="0">
                <a:latin typeface="Times New Roman" pitchFamily="18" charset="0"/>
                <a:cs typeface="Times New Roman" pitchFamily="18" charset="0"/>
              </a:rPr>
              <a:t>“Mr. J. went to his apartments, the door of which is never opened but by himself and his retirement seems so sacred that I told him it was his sanctum sanctorum.”</a:t>
            </a:r>
            <a:br>
              <a:rPr lang="en-US" sz="1600" i="1" dirty="0" smtClean="0">
                <a:latin typeface="Times New Roman" pitchFamily="18" charset="0"/>
                <a:cs typeface="Times New Roman" pitchFamily="18" charset="0"/>
              </a:rPr>
            </a:br>
            <a:r>
              <a:rPr lang="en-US" sz="1200" dirty="0" smtClean="0"/>
              <a:t>(Margaret Bayard Smith, writing about her visit to Monticello on August 1, 1809. Smith, Margaret Bayard. </a:t>
            </a:r>
            <a:r>
              <a:rPr lang="en-US" sz="1200" i="1" dirty="0" smtClean="0"/>
              <a:t>First Forty Years of Washington Society.</a:t>
            </a:r>
            <a:r>
              <a:rPr lang="en-US" sz="1200" dirty="0" smtClean="0"/>
              <a:t> New York: Charles Scribner's Sons, 1906, p. 70.) </a:t>
            </a:r>
            <a:br>
              <a:rPr lang="en-US" sz="1200" dirty="0" smtClean="0"/>
            </a:br>
            <a:r>
              <a:rPr lang="en-US" sz="1200" dirty="0" smtClean="0">
                <a:solidFill>
                  <a:schemeClr val="tx1"/>
                </a:solidFill>
                <a:latin typeface="Times New Roman" pitchFamily="18" charset="0"/>
                <a:cs typeface="Times New Roman" pitchFamily="18" charset="0"/>
              </a:rPr>
              <a:t/>
            </a:r>
            <a:br>
              <a:rPr lang="en-US" sz="1200" dirty="0" smtClean="0">
                <a:solidFill>
                  <a:schemeClr val="tx1"/>
                </a:solidFill>
                <a:latin typeface="Times New Roman" pitchFamily="18" charset="0"/>
                <a:cs typeface="Times New Roman" pitchFamily="18" charset="0"/>
              </a:rPr>
            </a:br>
            <a:r>
              <a:rPr lang="en-US" sz="1400" dirty="0" smtClean="0">
                <a:latin typeface="Times New Roman" pitchFamily="18" charset="0"/>
                <a:cs typeface="Times New Roman" pitchFamily="18" charset="0"/>
              </a:rPr>
              <a:t/>
            </a:r>
            <a:br>
              <a:rPr lang="en-US" sz="1400" dirty="0" smtClean="0">
                <a:latin typeface="Times New Roman" pitchFamily="18" charset="0"/>
                <a:cs typeface="Times New Roman" pitchFamily="18" charset="0"/>
              </a:rPr>
            </a:br>
            <a:r>
              <a:rPr lang="en-US" sz="1600" dirty="0" smtClean="0">
                <a:solidFill>
                  <a:schemeClr val="tx1"/>
                </a:solidFill>
                <a:latin typeface="Times New Roman" pitchFamily="18" charset="0"/>
                <a:cs typeface="Times New Roman" pitchFamily="18" charset="0"/>
              </a:rPr>
              <a:t/>
            </a:r>
            <a:br>
              <a:rPr lang="en-US" sz="1600" dirty="0" smtClean="0">
                <a:solidFill>
                  <a:schemeClr val="tx1"/>
                </a:solidFill>
                <a:latin typeface="Times New Roman" pitchFamily="18" charset="0"/>
                <a:cs typeface="Times New Roman" pitchFamily="18" charset="0"/>
              </a:rPr>
            </a:br>
            <a:r>
              <a:rPr lang="en-US" sz="1600" dirty="0" smtClean="0">
                <a:latin typeface="Lucida Calligraphy" pitchFamily="66" charset="0"/>
              </a:rPr>
              <a:t/>
            </a:r>
            <a:br>
              <a:rPr lang="en-US" sz="1600" dirty="0" smtClean="0">
                <a:latin typeface="Lucida Calligraphy" pitchFamily="66" charset="0"/>
              </a:rPr>
            </a:br>
            <a:endParaRPr lang="en-US" sz="1600" dirty="0">
              <a:latin typeface="Lucida Calligraphy" pitchFamily="66" charset="0"/>
            </a:endParaRPr>
          </a:p>
        </p:txBody>
      </p:sp>
      <p:sp>
        <p:nvSpPr>
          <p:cNvPr id="3" name="Subtitle 2"/>
          <p:cNvSpPr>
            <a:spLocks noGrp="1"/>
          </p:cNvSpPr>
          <p:nvPr>
            <p:ph type="subTitle" idx="1"/>
          </p:nvPr>
        </p:nvSpPr>
        <p:spPr>
          <a:xfrm>
            <a:off x="685800" y="2286000"/>
            <a:ext cx="7620000" cy="4343400"/>
          </a:xfrm>
        </p:spPr>
        <p:txBody>
          <a:bodyPr>
            <a:normAutofit/>
          </a:bodyPr>
          <a:lstStyle/>
          <a:p>
            <a:endParaRPr lang="en-US" sz="1400"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685800" y="2286000"/>
            <a:ext cx="2660505" cy="400212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657600" y="2346960"/>
            <a:ext cx="4344703" cy="2888240"/>
          </a:xfrm>
          <a:prstGeom prst="rect">
            <a:avLst/>
          </a:prstGeom>
        </p:spPr>
      </p:pic>
      <p:sp>
        <p:nvSpPr>
          <p:cNvPr id="6" name="TextBox 5"/>
          <p:cNvSpPr txBox="1"/>
          <p:nvPr/>
        </p:nvSpPr>
        <p:spPr>
          <a:xfrm>
            <a:off x="6713081" y="5334001"/>
            <a:ext cx="1517072"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                                                                   Photos by D. Gerlach  </a:t>
            </a:r>
            <a:endParaRPr lang="en-US" sz="1100" dirty="0">
              <a:latin typeface="Times New Roman" pitchFamily="18" charset="0"/>
              <a:cs typeface="Times New Roman" pitchFamily="18" charset="0"/>
            </a:endParaRPr>
          </a:p>
        </p:txBody>
      </p:sp>
      <p:sp>
        <p:nvSpPr>
          <p:cNvPr id="7" name="TextBox 6"/>
          <p:cNvSpPr txBox="1"/>
          <p:nvPr/>
        </p:nvSpPr>
        <p:spPr>
          <a:xfrm>
            <a:off x="4191000" y="6277056"/>
            <a:ext cx="4031672"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             Darla Gerlach, EdD, Barringer Research Fellow-2013  </a:t>
            </a:r>
            <a:endParaRPr lang="en-US" sz="1200" dirty="0">
              <a:latin typeface="Times New Roman" pitchFamily="18" charset="0"/>
              <a:cs typeface="Times New Roman" pitchFamily="18" charset="0"/>
            </a:endParaRPr>
          </a:p>
        </p:txBody>
      </p:sp>
      <p:sp>
        <p:nvSpPr>
          <p:cNvPr id="8" name="TextBox 7"/>
          <p:cNvSpPr txBox="1"/>
          <p:nvPr/>
        </p:nvSpPr>
        <p:spPr>
          <a:xfrm>
            <a:off x="3346305" y="5410200"/>
            <a:ext cx="3130695" cy="276999"/>
          </a:xfrm>
          <a:prstGeom prst="rect">
            <a:avLst/>
          </a:prstGeom>
          <a:noFill/>
        </p:spPr>
        <p:txBody>
          <a:bodyPr wrap="square" rtlCol="0">
            <a:spAutoFit/>
          </a:bodyPr>
          <a:lstStyle/>
          <a:p>
            <a:r>
              <a:rPr lang="en-US" sz="1200" dirty="0" smtClean="0">
                <a:latin typeface="Times New Roman" pitchFamily="18" charset="0"/>
                <a:cs typeface="Times New Roman" pitchFamily="18" charset="0"/>
              </a:rPr>
              <a:t>Looking through the window at Monticello</a:t>
            </a:r>
          </a:p>
        </p:txBody>
      </p:sp>
      <p:sp>
        <p:nvSpPr>
          <p:cNvPr id="9" name="Footer Placeholder 8"/>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302179834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228600"/>
            <a:ext cx="8077200" cy="990600"/>
          </a:xfrm>
        </p:spPr>
        <p:txBody>
          <a:bodyPr>
            <a:normAutofit fontScale="90000"/>
          </a:bodyPr>
          <a:lstStyle/>
          <a:p>
            <a:r>
              <a:rPr lang="en-US" sz="1400" dirty="0" smtClean="0">
                <a:latin typeface="Wingdings 2" pitchFamily="18" charset="2"/>
              </a:rPr>
              <a:t/>
            </a:r>
            <a:br>
              <a:rPr lang="en-US" sz="1400" dirty="0" smtClean="0">
                <a:latin typeface="Wingdings 2" pitchFamily="18" charset="2"/>
              </a:rPr>
            </a:br>
            <a:r>
              <a:rPr lang="en-US" sz="1400" dirty="0" smtClean="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r>
              <a:rPr lang="en-US" sz="1400" dirty="0">
                <a:latin typeface="Lucida Calligraphy" pitchFamily="66" charset="0"/>
                <a:ea typeface="Tahoma" pitchFamily="34" charset="0"/>
                <a:cs typeface="Tahoma" pitchFamily="34" charset="0"/>
              </a:rPr>
              <a:t/>
            </a:r>
            <a:br>
              <a:rPr lang="en-US" sz="1400" dirty="0">
                <a:latin typeface="Lucida Calligraphy" pitchFamily="66" charset="0"/>
                <a:ea typeface="Tahoma" pitchFamily="34" charset="0"/>
                <a:cs typeface="Tahoma" pitchFamily="34" charset="0"/>
              </a:rPr>
            </a:br>
            <a:r>
              <a:rPr lang="en-US" sz="1400" dirty="0" smtClean="0">
                <a:latin typeface="Tahoma" pitchFamily="34" charset="0"/>
                <a:ea typeface="Tahoma" pitchFamily="34" charset="0"/>
                <a:cs typeface="Tahoma" pitchFamily="34" charset="0"/>
              </a:rPr>
              <a:t/>
            </a:r>
            <a:br>
              <a:rPr lang="en-US" sz="1400" dirty="0" smtClean="0">
                <a:latin typeface="Tahoma" pitchFamily="34" charset="0"/>
                <a:ea typeface="Tahoma" pitchFamily="34" charset="0"/>
                <a:cs typeface="Tahoma" pitchFamily="34" charset="0"/>
              </a:rPr>
            </a:br>
            <a:r>
              <a:rPr lang="en-US" sz="1400" dirty="0" smtClean="0">
                <a:latin typeface="Lucida Calligraphy" pitchFamily="66" charset="0"/>
                <a:ea typeface="Tahoma" pitchFamily="34" charset="0"/>
                <a:cs typeface="Tahoma" pitchFamily="34" charset="0"/>
              </a:rPr>
              <a:t>Evidence </a:t>
            </a:r>
            <a:r>
              <a:rPr lang="en-US" sz="1400" dirty="0">
                <a:latin typeface="Lucida Calligraphy" pitchFamily="66" charset="0"/>
                <a:ea typeface="Tahoma" pitchFamily="34" charset="0"/>
                <a:cs typeface="Tahoma" pitchFamily="34" charset="0"/>
              </a:rPr>
              <a:t>of </a:t>
            </a:r>
            <a:r>
              <a:rPr lang="en-US" sz="1400" dirty="0" smtClean="0">
                <a:latin typeface="Lucida Calligraphy" pitchFamily="66" charset="0"/>
                <a:ea typeface="Tahoma" pitchFamily="34" charset="0"/>
                <a:cs typeface="Tahoma" pitchFamily="34" charset="0"/>
              </a:rPr>
              <a:t>Jefferson’s thoughts </a:t>
            </a:r>
            <a:r>
              <a:rPr lang="en-US" sz="1400" dirty="0">
                <a:latin typeface="Lucida Calligraphy" pitchFamily="66" charset="0"/>
                <a:ea typeface="Tahoma" pitchFamily="34" charset="0"/>
                <a:cs typeface="Tahoma" pitchFamily="34" charset="0"/>
              </a:rPr>
              <a:t>about his own thinking—metacognition</a:t>
            </a:r>
            <a:br>
              <a:rPr lang="en-US" sz="1400" dirty="0">
                <a:latin typeface="Lucida Calligraphy" pitchFamily="66"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
            </a:r>
            <a:br>
              <a:rPr lang="en-US" sz="1400" dirty="0">
                <a:latin typeface="Lucida Calligraphy" pitchFamily="66" charset="0"/>
                <a:ea typeface="Tahoma" pitchFamily="34" charset="0"/>
                <a:cs typeface="Tahoma" pitchFamily="34" charset="0"/>
              </a:rPr>
            </a:br>
            <a:endParaRPr lang="en-US" sz="1400" dirty="0">
              <a:latin typeface="Lucida Calligraphy" pitchFamily="66" charset="0"/>
            </a:endParaRPr>
          </a:p>
        </p:txBody>
      </p:sp>
      <p:sp>
        <p:nvSpPr>
          <p:cNvPr id="3" name="Content Placeholder 2"/>
          <p:cNvSpPr>
            <a:spLocks noGrp="1"/>
          </p:cNvSpPr>
          <p:nvPr>
            <p:ph idx="1"/>
          </p:nvPr>
        </p:nvSpPr>
        <p:spPr>
          <a:xfrm>
            <a:off x="457200" y="1143000"/>
            <a:ext cx="8229600" cy="4953000"/>
          </a:xfrm>
        </p:spPr>
        <p:txBody>
          <a:bodyPr>
            <a:normAutofit fontScale="92500" lnSpcReduction="10000"/>
          </a:bodyPr>
          <a:lstStyle/>
          <a:p>
            <a:pPr marL="0" indent="0">
              <a:buNone/>
            </a:pPr>
            <a:r>
              <a:rPr lang="en-US" sz="1400" dirty="0" smtClean="0">
                <a:latin typeface="Tahoma" pitchFamily="34" charset="0"/>
                <a:ea typeface="Tahoma" pitchFamily="34" charset="0"/>
                <a:cs typeface="Tahoma" pitchFamily="34" charset="0"/>
              </a:rPr>
              <a:t>After viewing all of the photos of the architectural and landscape features of Jefferson’s homes, what can you conclude about the type of space he designed for himself?  </a:t>
            </a:r>
          </a:p>
          <a:p>
            <a:pPr marL="0" indent="0">
              <a:buNone/>
            </a:pPr>
            <a:endParaRPr lang="en-US" sz="1400" dirty="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Compare/contrast what “personal space” means to you.  Is this space conducive for “quiet thinking” for you?  At the end of a day, do you reflect on events that occurred throughout that day?  Specifically, after  you finish a school assignment or a test, do you reflect on your efforts?  After you engage in a conversation with someone, do you think about the dialogue (i.e. what both of you said in the conversation)?   </a:t>
            </a:r>
            <a:r>
              <a:rPr lang="en-US" sz="1400" dirty="0">
                <a:latin typeface="Tahoma" pitchFamily="34" charset="0"/>
                <a:ea typeface="Tahoma" pitchFamily="34" charset="0"/>
                <a:cs typeface="Tahoma" pitchFamily="34" charset="0"/>
              </a:rPr>
              <a:t>“Thinking about  your thinking” is termed </a:t>
            </a:r>
            <a:r>
              <a:rPr lang="en-US" sz="1400" i="1" dirty="0" smtClean="0">
                <a:latin typeface="Tahoma" pitchFamily="34" charset="0"/>
                <a:ea typeface="Tahoma" pitchFamily="34" charset="0"/>
                <a:cs typeface="Tahoma" pitchFamily="34" charset="0"/>
              </a:rPr>
              <a:t>metacognition.</a:t>
            </a:r>
            <a:r>
              <a:rPr lang="en-US" sz="1400" dirty="0"/>
              <a:t> </a:t>
            </a:r>
            <a:r>
              <a:rPr lang="nb-NO" sz="1400" dirty="0" smtClean="0">
                <a:latin typeface="Tahoma" pitchFamily="34" charset="0"/>
                <a:ea typeface="Tahoma" pitchFamily="34" charset="0"/>
                <a:cs typeface="Tahoma" pitchFamily="34" charset="0"/>
              </a:rPr>
              <a:t>(</a:t>
            </a:r>
            <a:r>
              <a:rPr lang="nb-NO" sz="1400" dirty="0">
                <a:latin typeface="Tahoma" pitchFamily="34" charset="0"/>
                <a:ea typeface="Tahoma" pitchFamily="34" charset="0"/>
                <a:cs typeface="Tahoma" pitchFamily="34" charset="0"/>
              </a:rPr>
              <a:t>Flavell, Miller, and Miller, 2002, p. 164). </a:t>
            </a: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Jefferson was a detailed thinker…he wrote reflective notes on items that he had already written.  What does this illustrate to you?  </a:t>
            </a:r>
            <a:r>
              <a:rPr lang="en-US" sz="1400" dirty="0">
                <a:latin typeface="Tahoma" pitchFamily="34" charset="0"/>
                <a:ea typeface="Tahoma" pitchFamily="34" charset="0"/>
                <a:cs typeface="Tahoma" pitchFamily="34" charset="0"/>
              </a:rPr>
              <a:t> </a:t>
            </a:r>
            <a:r>
              <a:rPr lang="en-US" sz="1400" dirty="0" smtClean="0">
                <a:latin typeface="Tahoma" pitchFamily="34" charset="0"/>
                <a:ea typeface="Tahoma" pitchFamily="34" charset="0"/>
                <a:cs typeface="Tahoma" pitchFamily="34" charset="0"/>
              </a:rPr>
              <a:t>Engage in a class discussion to share thoughts about Jefferson’s written notes to himself.  Here are a few examples of his metacognitive behavior:  observe the numerous notes on the margins of </a:t>
            </a:r>
            <a:r>
              <a:rPr lang="en-US" sz="1400" dirty="0">
                <a:latin typeface="Tahoma" pitchFamily="34" charset="0"/>
                <a:ea typeface="Tahoma" pitchFamily="34" charset="0"/>
                <a:cs typeface="Tahoma" pitchFamily="34" charset="0"/>
              </a:rPr>
              <a:t>Thomas Jefferson’s </a:t>
            </a:r>
            <a:r>
              <a:rPr lang="en-US" sz="1400" i="1" dirty="0">
                <a:latin typeface="Tahoma" pitchFamily="34" charset="0"/>
                <a:ea typeface="Tahoma" pitchFamily="34" charset="0"/>
                <a:cs typeface="Tahoma" pitchFamily="34" charset="0"/>
              </a:rPr>
              <a:t>Notes on the State of Virginia, 1743-1826  </a:t>
            </a:r>
            <a:r>
              <a:rPr lang="en-US" sz="1400" dirty="0">
                <a:latin typeface="Tahoma" pitchFamily="34" charset="0"/>
                <a:ea typeface="Tahoma" pitchFamily="34" charset="0"/>
                <a:cs typeface="Tahoma" pitchFamily="34" charset="0"/>
              </a:rPr>
              <a:t>(1787</a:t>
            </a:r>
            <a:r>
              <a:rPr lang="en-US" sz="1400" dirty="0" smtClean="0">
                <a:latin typeface="Tahoma" pitchFamily="34" charset="0"/>
                <a:ea typeface="Tahoma" pitchFamily="34" charset="0"/>
                <a:cs typeface="Tahoma" pitchFamily="34" charset="0"/>
              </a:rPr>
              <a:t>).  </a:t>
            </a: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Is this example similar to someone proofreading their work?  Do you consistently proofread your written work for clarity?   </a:t>
            </a:r>
          </a:p>
          <a:p>
            <a:pPr marL="0" indent="0">
              <a:buNone/>
            </a:pPr>
            <a:endParaRPr lang="en-US" sz="1400" dirty="0">
              <a:latin typeface="Tahoma" pitchFamily="34" charset="0"/>
              <a:ea typeface="Tahoma" pitchFamily="34" charset="0"/>
              <a:cs typeface="Tahoma" pitchFamily="34" charset="0"/>
            </a:endParaRPr>
          </a:p>
          <a:p>
            <a:pPr marL="0" indent="0" algn="ctr">
              <a:buNone/>
            </a:pPr>
            <a:r>
              <a:rPr lang="en-US" sz="1400" dirty="0" smtClean="0">
                <a:latin typeface="Lucida Calligraphy" pitchFamily="66" charset="0"/>
                <a:ea typeface="Tahoma" pitchFamily="34" charset="0"/>
                <a:cs typeface="Tahoma" pitchFamily="34" charset="0"/>
              </a:rPr>
              <a:t>“The same facts impress us differently.  This is enough to make me suspect an error in my process of reasoning tho’ I am not able to detect it.”</a:t>
            </a:r>
          </a:p>
          <a:p>
            <a:pPr marL="0" indent="0" algn="ctr">
              <a:buNone/>
            </a:pPr>
            <a:r>
              <a:rPr lang="en-US" sz="1400" dirty="0">
                <a:latin typeface="Lucida Calligraphy" pitchFamily="66" charset="0"/>
                <a:ea typeface="Tahoma" pitchFamily="34" charset="0"/>
                <a:cs typeface="Tahoma" pitchFamily="34" charset="0"/>
              </a:rPr>
              <a:t> </a:t>
            </a:r>
            <a:r>
              <a:rPr lang="en-US" sz="1400" dirty="0" smtClean="0">
                <a:latin typeface="Lucida Calligraphy" pitchFamily="66" charset="0"/>
                <a:ea typeface="Tahoma" pitchFamily="34" charset="0"/>
                <a:cs typeface="Tahoma" pitchFamily="34" charset="0"/>
              </a:rPr>
              <a:t>   </a:t>
            </a:r>
            <a:r>
              <a:rPr lang="en-US" sz="1200" dirty="0" smtClean="0">
                <a:latin typeface="Times New Roman" pitchFamily="18" charset="0"/>
                <a:ea typeface="Tahoma" pitchFamily="34" charset="0"/>
                <a:cs typeface="Times New Roman" pitchFamily="18" charset="0"/>
              </a:rPr>
              <a:t>Thomas Jefferson’s letter to John Adams, Paris, July 11, 1786.  </a:t>
            </a:r>
            <a:endParaRPr lang="en-US" sz="1400" dirty="0" smtClean="0">
              <a:latin typeface="Lucida Calligraphy" pitchFamily="66" charset="0"/>
              <a:ea typeface="Tahoma" pitchFamily="34" charset="0"/>
              <a:cs typeface="Tahoma" pitchFamily="34" charset="0"/>
            </a:endParaRPr>
          </a:p>
          <a:p>
            <a:pPr marL="0" indent="0" algn="ctr">
              <a:buNone/>
            </a:pPr>
            <a:r>
              <a:rPr lang="en-US" sz="1400" dirty="0" smtClean="0">
                <a:latin typeface="Tahoma" pitchFamily="34" charset="0"/>
                <a:ea typeface="Tahoma" pitchFamily="34" charset="0"/>
                <a:cs typeface="Tahoma" pitchFamily="34" charset="0"/>
              </a:rPr>
              <a:t> </a:t>
            </a:r>
            <a:endParaRPr lang="en-US" sz="14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a:t>
            </a:r>
            <a:r>
              <a:rPr lang="en-US" dirty="0" err="1" smtClean="0"/>
              <a:t>Gerlach</a:t>
            </a:r>
            <a:r>
              <a:rPr lang="en-US" dirty="0" smtClean="0"/>
              <a:t>, </a:t>
            </a:r>
            <a:r>
              <a:rPr lang="en-US" dirty="0" err="1" smtClean="0"/>
              <a:t>EdD</a:t>
            </a:r>
            <a:r>
              <a:rPr lang="en-US" dirty="0" smtClean="0"/>
              <a:t>, </a:t>
            </a:r>
            <a:r>
              <a:rPr lang="en-US" dirty="0" err="1" smtClean="0"/>
              <a:t>Barringer</a:t>
            </a:r>
            <a:r>
              <a:rPr lang="en-US" dirty="0" smtClean="0"/>
              <a:t> Fellow-2013</a:t>
            </a:r>
            <a:endParaRPr lang="en-US" dirty="0"/>
          </a:p>
        </p:txBody>
      </p:sp>
    </p:spTree>
    <p:extLst>
      <p:ext uri="{BB962C8B-B14F-4D97-AF65-F5344CB8AC3E}">
        <p14:creationId xmlns:p14="http://schemas.microsoft.com/office/powerpoint/2010/main" val="661641577"/>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r>
              <a:rPr lang="en-US" sz="1400" dirty="0">
                <a:latin typeface="Lucida Calligraphy" pitchFamily="66" charset="0"/>
                <a:ea typeface="Tahoma" pitchFamily="34" charset="0"/>
                <a:cs typeface="Tahoma" pitchFamily="34" charset="0"/>
              </a:rPr>
              <a:t/>
            </a:r>
            <a:br>
              <a:rPr lang="en-US" sz="1400" dirty="0">
                <a:latin typeface="Lucida Calligraphy" pitchFamily="66" charset="0"/>
                <a:ea typeface="Tahoma" pitchFamily="34" charset="0"/>
                <a:cs typeface="Tahoma" pitchFamily="34" charset="0"/>
              </a:rPr>
            </a:br>
            <a:r>
              <a:rPr lang="en-US" sz="1400" dirty="0">
                <a:latin typeface="Tahoma" pitchFamily="34" charset="0"/>
                <a:ea typeface="Tahoma" pitchFamily="34" charset="0"/>
                <a:cs typeface="Tahoma" pitchFamily="34" charset="0"/>
              </a:rPr>
              <a:t/>
            </a:r>
            <a:br>
              <a:rPr lang="en-US" sz="1400" dirty="0">
                <a:latin typeface="Tahoma" pitchFamily="34"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Evidence of </a:t>
            </a:r>
            <a:r>
              <a:rPr lang="en-US" sz="1400" dirty="0" smtClean="0">
                <a:latin typeface="Lucida Calligraphy" pitchFamily="66" charset="0"/>
                <a:ea typeface="Tahoma" pitchFamily="34" charset="0"/>
                <a:cs typeface="Tahoma" pitchFamily="34" charset="0"/>
              </a:rPr>
              <a:t>Jefferson’s thoughts </a:t>
            </a:r>
            <a:r>
              <a:rPr lang="en-US" sz="1400" dirty="0">
                <a:latin typeface="Lucida Calligraphy" pitchFamily="66" charset="0"/>
                <a:ea typeface="Tahoma" pitchFamily="34" charset="0"/>
                <a:cs typeface="Tahoma" pitchFamily="34" charset="0"/>
              </a:rPr>
              <a:t>about his own thinking—metacognition</a:t>
            </a:r>
            <a:endParaRPr lang="en-US" sz="1400" dirty="0">
              <a:latin typeface="Lucida Calligraphy" pitchFamily="66" charset="0"/>
            </a:endParaRPr>
          </a:p>
        </p:txBody>
      </p:sp>
      <p:sp>
        <p:nvSpPr>
          <p:cNvPr id="3" name="Content Placeholder 2"/>
          <p:cNvSpPr>
            <a:spLocks noGrp="1"/>
          </p:cNvSpPr>
          <p:nvPr>
            <p:ph idx="1"/>
          </p:nvPr>
        </p:nvSpPr>
        <p:spPr/>
        <p:txBody>
          <a:bodyPr>
            <a:normAutofit/>
          </a:bodyPr>
          <a:lstStyle/>
          <a:p>
            <a:endParaRPr lang="en-US" sz="1400" dirty="0"/>
          </a:p>
          <a:p>
            <a:r>
              <a:rPr lang="en-US" sz="1400" dirty="0">
                <a:latin typeface="Tahoma" pitchFamily="34" charset="0"/>
                <a:ea typeface="Tahoma" pitchFamily="34" charset="0"/>
                <a:cs typeface="Tahoma" pitchFamily="34" charset="0"/>
              </a:rPr>
              <a:t>Self-reflection in a project-based learning experience affords students the opportunity to frame the task of creating a product and determining how they can best use their previous </a:t>
            </a:r>
            <a:r>
              <a:rPr lang="en-US" sz="1400" dirty="0" smtClean="0">
                <a:latin typeface="Tahoma" pitchFamily="34" charset="0"/>
                <a:ea typeface="Tahoma" pitchFamily="34" charset="0"/>
                <a:cs typeface="Tahoma" pitchFamily="34" charset="0"/>
              </a:rPr>
              <a:t>learning </a:t>
            </a:r>
            <a:r>
              <a:rPr lang="en-US" sz="1400" dirty="0">
                <a:latin typeface="Tahoma" pitchFamily="34" charset="0"/>
                <a:ea typeface="Tahoma" pitchFamily="34" charset="0"/>
                <a:cs typeface="Tahoma" pitchFamily="34" charset="0"/>
              </a:rPr>
              <a:t>experiences and resources to construct an action plan to achieve their goals. Self-reflection is vital in the learning process as students assess and determine which strategies will produce successful results and help them accomplish their goals. </a:t>
            </a:r>
            <a:r>
              <a:rPr lang="en-US" sz="1400" dirty="0" smtClean="0">
                <a:latin typeface="Tahoma" pitchFamily="34" charset="0"/>
                <a:ea typeface="Tahoma" pitchFamily="34" charset="0"/>
                <a:cs typeface="Tahoma" pitchFamily="34" charset="0"/>
              </a:rPr>
              <a:t> (</a:t>
            </a:r>
            <a:r>
              <a:rPr lang="en-US" sz="1400" dirty="0" err="1" smtClean="0">
                <a:latin typeface="Tahoma" pitchFamily="34" charset="0"/>
                <a:ea typeface="Tahoma" pitchFamily="34" charset="0"/>
                <a:cs typeface="Tahoma" pitchFamily="34" charset="0"/>
              </a:rPr>
              <a:t>Gerlach</a:t>
            </a:r>
            <a:r>
              <a:rPr lang="en-US" sz="1400" dirty="0" smtClean="0">
                <a:latin typeface="Tahoma" pitchFamily="34" charset="0"/>
                <a:ea typeface="Tahoma" pitchFamily="34" charset="0"/>
                <a:cs typeface="Tahoma" pitchFamily="34" charset="0"/>
              </a:rPr>
              <a:t>, 2008, p. 65 and 66)</a:t>
            </a:r>
          </a:p>
          <a:p>
            <a:pPr marL="0" indent="0">
              <a:buNone/>
            </a:pPr>
            <a:endParaRPr lang="en-US" sz="1400" dirty="0">
              <a:latin typeface="Tahoma" pitchFamily="34" charset="0"/>
              <a:ea typeface="Tahoma" pitchFamily="34" charset="0"/>
              <a:cs typeface="Tahoma" pitchFamily="34" charset="0"/>
            </a:endParaRPr>
          </a:p>
          <a:p>
            <a:endParaRPr lang="en-US" sz="1400" dirty="0"/>
          </a:p>
          <a:p>
            <a:r>
              <a:rPr lang="en-US" sz="1400" dirty="0" err="1">
                <a:latin typeface="Tahoma" pitchFamily="34" charset="0"/>
                <a:ea typeface="Tahoma" pitchFamily="34" charset="0"/>
                <a:cs typeface="Tahoma" pitchFamily="34" charset="0"/>
              </a:rPr>
              <a:t>Flavell</a:t>
            </a:r>
            <a:r>
              <a:rPr lang="en-US" sz="1400" dirty="0">
                <a:latin typeface="Tahoma" pitchFamily="34" charset="0"/>
                <a:ea typeface="Tahoma" pitchFamily="34" charset="0"/>
                <a:cs typeface="Tahoma" pitchFamily="34" charset="0"/>
              </a:rPr>
              <a:t>, Miller, and Miller (2002) believe that metacognition is a type of knowledge that is gradually acquired, “domain-specific,” and a “tool of wide application” since it can be utilized for solving many different kinds of problems. Metacognition is particularly important in the field of education where children engage in problem-solving skills and can double-check their process of completing a task and their end-product (</a:t>
            </a:r>
            <a:r>
              <a:rPr lang="en-US" sz="1400" dirty="0" err="1">
                <a:latin typeface="Tahoma" pitchFamily="34" charset="0"/>
                <a:ea typeface="Tahoma" pitchFamily="34" charset="0"/>
                <a:cs typeface="Tahoma" pitchFamily="34" charset="0"/>
              </a:rPr>
              <a:t>Flavell</a:t>
            </a:r>
            <a:r>
              <a:rPr lang="en-US" sz="1400" dirty="0">
                <a:latin typeface="Tahoma" pitchFamily="34" charset="0"/>
                <a:ea typeface="Tahoma" pitchFamily="34" charset="0"/>
                <a:cs typeface="Tahoma" pitchFamily="34" charset="0"/>
              </a:rPr>
              <a:t> et al., </a:t>
            </a:r>
            <a:r>
              <a:rPr lang="en-US" sz="1400" dirty="0" smtClean="0">
                <a:latin typeface="Tahoma" pitchFamily="34" charset="0"/>
                <a:ea typeface="Tahoma" pitchFamily="34" charset="0"/>
                <a:cs typeface="Tahoma" pitchFamily="34" charset="0"/>
              </a:rPr>
              <a:t>2002 in </a:t>
            </a:r>
            <a:r>
              <a:rPr lang="en-US" sz="1400" dirty="0" err="1" smtClean="0">
                <a:latin typeface="Tahoma" pitchFamily="34" charset="0"/>
                <a:ea typeface="Tahoma" pitchFamily="34" charset="0"/>
                <a:cs typeface="Tahoma" pitchFamily="34" charset="0"/>
              </a:rPr>
              <a:t>Gerlach</a:t>
            </a:r>
            <a:r>
              <a:rPr lang="en-US" sz="1400" dirty="0" smtClean="0">
                <a:latin typeface="Tahoma" pitchFamily="34" charset="0"/>
                <a:ea typeface="Tahoma" pitchFamily="34" charset="0"/>
                <a:cs typeface="Tahoma" pitchFamily="34" charset="0"/>
              </a:rPr>
              <a:t>, 2008, p. 62).</a:t>
            </a: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smtClean="0"/>
              <a:t>Darla Gerlach, EdD, Barringer Fellow-2013</a:t>
            </a:r>
            <a:endParaRPr lang="en-US" dirty="0"/>
          </a:p>
        </p:txBody>
      </p:sp>
    </p:spTree>
    <p:extLst>
      <p:ext uri="{BB962C8B-B14F-4D97-AF65-F5344CB8AC3E}">
        <p14:creationId xmlns:p14="http://schemas.microsoft.com/office/powerpoint/2010/main" val="3949855184"/>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1"/>
            <a:ext cx="8229600" cy="1298391"/>
          </a:xfrm>
        </p:spPr>
        <p:txBody>
          <a:bodyPr>
            <a:normAutofit fontScale="90000"/>
          </a:bodyPr>
          <a:lstStyle/>
          <a:p>
            <a:r>
              <a:rPr lang="en-US" sz="1600" dirty="0">
                <a:latin typeface="Wingdings 2" pitchFamily="18" charset="2"/>
              </a:rPr>
              <a:t>c </a:t>
            </a:r>
            <a:r>
              <a:rPr lang="en-US" sz="1600" dirty="0">
                <a:latin typeface="Lucida Calligraphy" pitchFamily="66" charset="0"/>
              </a:rPr>
              <a:t>Jefferson: Creating Personal Space for Self-Reflection  </a:t>
            </a:r>
            <a:r>
              <a:rPr lang="en-US" sz="1600" dirty="0">
                <a:latin typeface="Wingdings 2" pitchFamily="18" charset="2"/>
              </a:rPr>
              <a:t>c</a:t>
            </a:r>
            <a:br>
              <a:rPr lang="en-US" sz="1600" dirty="0">
                <a:latin typeface="Wingdings 2" pitchFamily="18" charset="2"/>
              </a:rPr>
            </a:br>
            <a:r>
              <a:rPr lang="en-US" sz="1400" dirty="0">
                <a:latin typeface="Lucida Calligraphy" pitchFamily="66" charset="0"/>
                <a:ea typeface="Tahoma" pitchFamily="34" charset="0"/>
                <a:cs typeface="Tahoma" pitchFamily="34" charset="0"/>
              </a:rPr>
              <a:t/>
            </a:r>
            <a:br>
              <a:rPr lang="en-US" sz="1400" dirty="0">
                <a:latin typeface="Lucida Calligraphy" pitchFamily="66" charset="0"/>
                <a:ea typeface="Tahoma" pitchFamily="34" charset="0"/>
                <a:cs typeface="Tahoma" pitchFamily="34" charset="0"/>
              </a:rPr>
            </a:br>
            <a:r>
              <a:rPr lang="en-US" sz="1400" dirty="0">
                <a:latin typeface="Tahoma" pitchFamily="34" charset="0"/>
                <a:ea typeface="Tahoma" pitchFamily="34" charset="0"/>
                <a:cs typeface="Tahoma" pitchFamily="34" charset="0"/>
              </a:rPr>
              <a:t/>
            </a:r>
            <a:br>
              <a:rPr lang="en-US" sz="1400" dirty="0">
                <a:latin typeface="Tahoma" pitchFamily="34" charset="0"/>
                <a:ea typeface="Tahoma" pitchFamily="34" charset="0"/>
                <a:cs typeface="Tahoma" pitchFamily="34" charset="0"/>
              </a:rPr>
            </a:br>
            <a:r>
              <a:rPr lang="en-US" sz="1600" dirty="0">
                <a:latin typeface="Lucida Calligraphy" pitchFamily="66" charset="0"/>
                <a:ea typeface="Tahoma" pitchFamily="34" charset="0"/>
                <a:cs typeface="Tahoma" pitchFamily="34" charset="0"/>
              </a:rPr>
              <a:t>Evidence of </a:t>
            </a:r>
            <a:r>
              <a:rPr lang="en-US" sz="1600" dirty="0" smtClean="0">
                <a:latin typeface="Lucida Calligraphy" pitchFamily="66" charset="0"/>
                <a:ea typeface="Tahoma" pitchFamily="34" charset="0"/>
                <a:cs typeface="Tahoma" pitchFamily="34" charset="0"/>
              </a:rPr>
              <a:t>Jefferson’s thoughts </a:t>
            </a:r>
            <a:r>
              <a:rPr lang="en-US" sz="1600" dirty="0">
                <a:latin typeface="Lucida Calligraphy" pitchFamily="66" charset="0"/>
                <a:ea typeface="Tahoma" pitchFamily="34" charset="0"/>
                <a:cs typeface="Tahoma" pitchFamily="34" charset="0"/>
              </a:rPr>
              <a:t>about his own thinking—metacognition</a:t>
            </a:r>
            <a:br>
              <a:rPr lang="en-US" sz="1600" dirty="0">
                <a:latin typeface="Lucida Calligraphy" pitchFamily="66" charset="0"/>
                <a:ea typeface="Tahoma" pitchFamily="34" charset="0"/>
                <a:cs typeface="Tahoma" pitchFamily="34" charset="0"/>
              </a:rPr>
            </a:br>
            <a:r>
              <a:rPr lang="en-US" sz="1600" dirty="0">
                <a:latin typeface="Lucida Calligraphy" pitchFamily="66" charset="0"/>
                <a:ea typeface="Tahoma" pitchFamily="34" charset="0"/>
                <a:cs typeface="Tahoma" pitchFamily="34" charset="0"/>
              </a:rPr>
              <a:t/>
            </a:r>
            <a:br>
              <a:rPr lang="en-US" sz="1600" dirty="0">
                <a:latin typeface="Lucida Calligraphy" pitchFamily="66" charset="0"/>
                <a:ea typeface="Tahoma" pitchFamily="34" charset="0"/>
                <a:cs typeface="Tahoma" pitchFamily="34" charset="0"/>
              </a:rPr>
            </a:br>
            <a:endParaRPr lang="en-US" sz="1600" dirty="0">
              <a:latin typeface="Lucida Calligraphy" pitchFamily="66" charset="0"/>
            </a:endParaRPr>
          </a:p>
        </p:txBody>
      </p:sp>
      <p:pic>
        <p:nvPicPr>
          <p:cNvPr id="6" name="Picture 5"/>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066800" y="1298391"/>
            <a:ext cx="6954982" cy="4623482"/>
          </a:xfrm>
          <a:prstGeom prst="rect">
            <a:avLst/>
          </a:prstGeom>
        </p:spPr>
      </p:pic>
      <p:sp>
        <p:nvSpPr>
          <p:cNvPr id="9" name="TextBox 8"/>
          <p:cNvSpPr txBox="1"/>
          <p:nvPr/>
        </p:nvSpPr>
        <p:spPr>
          <a:xfrm>
            <a:off x="1066800" y="6248400"/>
            <a:ext cx="6954982" cy="461665"/>
          </a:xfrm>
          <a:prstGeom prst="rect">
            <a:avLst/>
          </a:prstGeom>
          <a:noFill/>
        </p:spPr>
        <p:txBody>
          <a:bodyPr wrap="square" rtlCol="0">
            <a:spAutoFit/>
          </a:bodyPr>
          <a:lstStyle/>
          <a:p>
            <a:r>
              <a:rPr lang="en-US" sz="1200" dirty="0" smtClean="0">
                <a:latin typeface="Tahoma" pitchFamily="34" charset="0"/>
                <a:ea typeface="Tahoma" pitchFamily="34" charset="0"/>
                <a:cs typeface="Tahoma" pitchFamily="34" charset="0"/>
              </a:rPr>
              <a:t>Thomas </a:t>
            </a:r>
            <a:r>
              <a:rPr lang="en-US" sz="1200" dirty="0">
                <a:latin typeface="Tahoma" pitchFamily="34" charset="0"/>
                <a:ea typeface="Tahoma" pitchFamily="34" charset="0"/>
                <a:cs typeface="Tahoma" pitchFamily="34" charset="0"/>
              </a:rPr>
              <a:t>Jefferson’s </a:t>
            </a:r>
            <a:r>
              <a:rPr lang="en-US" sz="1200" i="1" dirty="0">
                <a:latin typeface="Tahoma" pitchFamily="34" charset="0"/>
                <a:ea typeface="Tahoma" pitchFamily="34" charset="0"/>
                <a:cs typeface="Tahoma" pitchFamily="34" charset="0"/>
              </a:rPr>
              <a:t>Notes on the State of Virginia, 1743-1826  </a:t>
            </a:r>
            <a:r>
              <a:rPr lang="en-US" sz="1200" dirty="0">
                <a:latin typeface="Tahoma" pitchFamily="34" charset="0"/>
                <a:ea typeface="Tahoma" pitchFamily="34" charset="0"/>
                <a:cs typeface="Tahoma" pitchFamily="34" charset="0"/>
              </a:rPr>
              <a:t>(1787). </a:t>
            </a:r>
            <a:r>
              <a:rPr lang="en-US" sz="1200" dirty="0" smtClean="0">
                <a:latin typeface="Tahoma" pitchFamily="34" charset="0"/>
                <a:ea typeface="Tahoma" pitchFamily="34" charset="0"/>
                <a:cs typeface="Tahoma" pitchFamily="34" charset="0"/>
              </a:rPr>
              <a:t> Special Collections, University of Virginia, Charlottesville, VA.</a:t>
            </a:r>
            <a:endParaRPr lang="en-US" sz="1200" dirty="0">
              <a:latin typeface="Times New Roman" pitchFamily="18" charset="0"/>
              <a:cs typeface="Times New Roman" pitchFamily="18" charset="0"/>
            </a:endParaRPr>
          </a:p>
        </p:txBody>
      </p:sp>
      <p:sp>
        <p:nvSpPr>
          <p:cNvPr id="3" name="Footer Placeholder 2"/>
          <p:cNvSpPr>
            <a:spLocks noGrp="1"/>
          </p:cNvSpPr>
          <p:nvPr>
            <p:ph type="ftr" sz="quarter" idx="11"/>
          </p:nvPr>
        </p:nvSpPr>
        <p:spPr>
          <a:xfrm>
            <a:off x="3124200" y="6479232"/>
            <a:ext cx="5867400" cy="242243"/>
          </a:xfrm>
        </p:spPr>
        <p:txBody>
          <a:bodyPr/>
          <a:lstStyle/>
          <a:p>
            <a:r>
              <a:rPr lang="en-US" dirty="0" smtClean="0"/>
              <a:t>Darla </a:t>
            </a:r>
            <a:r>
              <a:rPr lang="en-US" dirty="0" err="1" smtClean="0"/>
              <a:t>Gerlach</a:t>
            </a:r>
            <a:r>
              <a:rPr lang="en-US" dirty="0" smtClean="0"/>
              <a:t>, </a:t>
            </a:r>
            <a:r>
              <a:rPr lang="en-US" dirty="0" err="1" smtClean="0"/>
              <a:t>EdD</a:t>
            </a:r>
            <a:r>
              <a:rPr lang="en-US" dirty="0" smtClean="0"/>
              <a:t>, </a:t>
            </a:r>
            <a:r>
              <a:rPr lang="en-US" dirty="0" err="1" smtClean="0"/>
              <a:t>Barringer</a:t>
            </a:r>
            <a:r>
              <a:rPr lang="en-US" dirty="0" smtClean="0"/>
              <a:t> Fellow-2013</a:t>
            </a:r>
            <a:endParaRPr lang="en-US" dirty="0"/>
          </a:p>
        </p:txBody>
      </p:sp>
    </p:spTree>
    <p:extLst>
      <p:ext uri="{BB962C8B-B14F-4D97-AF65-F5344CB8AC3E}">
        <p14:creationId xmlns:p14="http://schemas.microsoft.com/office/powerpoint/2010/main" val="1926593231"/>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096962"/>
          </a:xfrm>
        </p:spPr>
        <p:txBody>
          <a:bodyPr>
            <a:normAutofit fontScale="90000"/>
          </a:bodyPr>
          <a:lstStyle/>
          <a:p>
            <a:r>
              <a:rPr lang="en-US" sz="1400" dirty="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r>
              <a:rPr lang="en-US" sz="1200" dirty="0">
                <a:latin typeface="Lucida Calligraphy" pitchFamily="66" charset="0"/>
                <a:ea typeface="Tahoma" pitchFamily="34" charset="0"/>
                <a:cs typeface="Tahoma" pitchFamily="34" charset="0"/>
              </a:rPr>
              <a:t/>
            </a:r>
            <a:br>
              <a:rPr lang="en-US" sz="1200" dirty="0">
                <a:latin typeface="Lucida Calligraphy" pitchFamily="66" charset="0"/>
                <a:ea typeface="Tahoma" pitchFamily="34" charset="0"/>
                <a:cs typeface="Tahoma" pitchFamily="34" charset="0"/>
              </a:rPr>
            </a:br>
            <a:r>
              <a:rPr lang="en-US" sz="1200" dirty="0">
                <a:latin typeface="Tahoma" pitchFamily="34" charset="0"/>
                <a:ea typeface="Tahoma" pitchFamily="34" charset="0"/>
                <a:cs typeface="Tahoma" pitchFamily="34" charset="0"/>
              </a:rPr>
              <a:t/>
            </a:r>
            <a:br>
              <a:rPr lang="en-US" sz="1200" dirty="0">
                <a:latin typeface="Tahoma" pitchFamily="34"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Evidence of </a:t>
            </a:r>
            <a:r>
              <a:rPr lang="en-US" sz="1400" dirty="0" smtClean="0">
                <a:latin typeface="Lucida Calligraphy" pitchFamily="66" charset="0"/>
                <a:ea typeface="Tahoma" pitchFamily="34" charset="0"/>
                <a:cs typeface="Tahoma" pitchFamily="34" charset="0"/>
              </a:rPr>
              <a:t>Jefferson’s thoughts </a:t>
            </a:r>
            <a:r>
              <a:rPr lang="en-US" sz="1400" dirty="0">
                <a:latin typeface="Lucida Calligraphy" pitchFamily="66" charset="0"/>
                <a:ea typeface="Tahoma" pitchFamily="34" charset="0"/>
                <a:cs typeface="Tahoma" pitchFamily="34" charset="0"/>
              </a:rPr>
              <a:t>about his own thinking—metacognition</a:t>
            </a:r>
            <a:br>
              <a:rPr lang="en-US" sz="1400" dirty="0">
                <a:latin typeface="Lucida Calligraphy" pitchFamily="66"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
            </a:r>
            <a:br>
              <a:rPr lang="en-US" sz="1400" dirty="0">
                <a:latin typeface="Lucida Calligraphy" pitchFamily="66" charset="0"/>
                <a:ea typeface="Tahoma" pitchFamily="34" charset="0"/>
                <a:cs typeface="Tahoma" pitchFamily="34" charset="0"/>
              </a:rPr>
            </a:br>
            <a:endParaRPr lang="en-US" sz="1400" dirty="0">
              <a:latin typeface="Times New Roman" pitchFamily="18" charset="0"/>
              <a:cs typeface="Times New Roman" pitchFamily="18"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522003" y="1143000"/>
            <a:ext cx="7326597" cy="4870523"/>
          </a:xfrm>
        </p:spPr>
      </p:pic>
      <p:sp>
        <p:nvSpPr>
          <p:cNvPr id="6" name="TextBox 5"/>
          <p:cNvSpPr txBox="1"/>
          <p:nvPr/>
        </p:nvSpPr>
        <p:spPr>
          <a:xfrm>
            <a:off x="762000" y="6324600"/>
            <a:ext cx="7162800" cy="276999"/>
          </a:xfrm>
          <a:prstGeom prst="rect">
            <a:avLst/>
          </a:prstGeom>
          <a:noFill/>
        </p:spPr>
        <p:txBody>
          <a:bodyPr wrap="square" rtlCol="0">
            <a:spAutoFit/>
          </a:bodyPr>
          <a:lstStyle/>
          <a:p>
            <a:r>
              <a:rPr lang="en-US" sz="1200" dirty="0" smtClean="0">
                <a:latin typeface="Tahoma" pitchFamily="34" charset="0"/>
                <a:ea typeface="Tahoma" pitchFamily="34" charset="0"/>
                <a:cs typeface="Tahoma" pitchFamily="34" charset="0"/>
              </a:rPr>
              <a:t>                 Thomas </a:t>
            </a:r>
            <a:r>
              <a:rPr lang="en-US" sz="1200" dirty="0">
                <a:latin typeface="Tahoma" pitchFamily="34" charset="0"/>
                <a:ea typeface="Tahoma" pitchFamily="34" charset="0"/>
                <a:cs typeface="Tahoma" pitchFamily="34" charset="0"/>
              </a:rPr>
              <a:t>Jefferson’s </a:t>
            </a:r>
            <a:r>
              <a:rPr lang="en-US" sz="1200" i="1" dirty="0">
                <a:latin typeface="Tahoma" pitchFamily="34" charset="0"/>
                <a:ea typeface="Tahoma" pitchFamily="34" charset="0"/>
                <a:cs typeface="Tahoma" pitchFamily="34" charset="0"/>
              </a:rPr>
              <a:t>Notes on the State of Virginia, 1743-1826  </a:t>
            </a:r>
            <a:r>
              <a:rPr lang="en-US" sz="1200" dirty="0">
                <a:latin typeface="Tahoma" pitchFamily="34" charset="0"/>
                <a:ea typeface="Tahoma" pitchFamily="34" charset="0"/>
                <a:cs typeface="Tahoma" pitchFamily="34" charset="0"/>
              </a:rPr>
              <a:t>(1787).     </a:t>
            </a:r>
            <a:endParaRPr lang="en-US" sz="1200" dirty="0">
              <a:latin typeface="Times New Roman" pitchFamily="18" charset="0"/>
              <a:cs typeface="Times New Roman" pitchFamily="18" charset="0"/>
            </a:endParaRPr>
          </a:p>
        </p:txBody>
      </p:sp>
      <p:sp>
        <p:nvSpPr>
          <p:cNvPr id="3" name="Footer Placeholder 2"/>
          <p:cNvSpPr>
            <a:spLocks noGrp="1"/>
          </p:cNvSpPr>
          <p:nvPr>
            <p:ph type="ftr" sz="quarter" idx="11"/>
          </p:nvPr>
        </p:nvSpPr>
        <p:spPr>
          <a:xfrm>
            <a:off x="5105400" y="6601599"/>
            <a:ext cx="3810000" cy="119876"/>
          </a:xfrm>
        </p:spPr>
        <p:txBody>
          <a:bodyPr/>
          <a:lstStyle/>
          <a:p>
            <a:r>
              <a:rPr lang="en-US" dirty="0" smtClean="0"/>
              <a:t>Darla </a:t>
            </a:r>
            <a:r>
              <a:rPr lang="en-US" dirty="0" err="1" smtClean="0"/>
              <a:t>Gerlach</a:t>
            </a:r>
            <a:r>
              <a:rPr lang="en-US" dirty="0" smtClean="0"/>
              <a:t>, </a:t>
            </a:r>
            <a:r>
              <a:rPr lang="en-US" dirty="0" err="1" smtClean="0"/>
              <a:t>EdD</a:t>
            </a:r>
            <a:r>
              <a:rPr lang="en-US" dirty="0" smtClean="0"/>
              <a:t>, </a:t>
            </a:r>
            <a:r>
              <a:rPr lang="en-US" dirty="0" err="1" smtClean="0"/>
              <a:t>Barringer</a:t>
            </a:r>
            <a:r>
              <a:rPr lang="en-US" dirty="0" smtClean="0"/>
              <a:t> Fellow-2013</a:t>
            </a:r>
            <a:endParaRPr lang="en-US" dirty="0"/>
          </a:p>
        </p:txBody>
      </p:sp>
    </p:spTree>
    <p:extLst>
      <p:ext uri="{BB962C8B-B14F-4D97-AF65-F5344CB8AC3E}">
        <p14:creationId xmlns:p14="http://schemas.microsoft.com/office/powerpoint/2010/main" val="3596300062"/>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0"/>
            <a:ext cx="8001000" cy="1297632"/>
          </a:xfrm>
        </p:spPr>
        <p:txBody>
          <a:bodyPr>
            <a:normAutofit fontScale="90000"/>
          </a:bodyPr>
          <a:lstStyle/>
          <a:p>
            <a:r>
              <a:rPr lang="en-US" sz="1400" dirty="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r>
              <a:rPr lang="en-US" sz="1200" dirty="0">
                <a:latin typeface="Lucida Calligraphy" pitchFamily="66" charset="0"/>
                <a:ea typeface="Tahoma" pitchFamily="34" charset="0"/>
                <a:cs typeface="Tahoma" pitchFamily="34" charset="0"/>
              </a:rPr>
              <a:t/>
            </a:r>
            <a:br>
              <a:rPr lang="en-US" sz="1200" dirty="0">
                <a:latin typeface="Lucida Calligraphy" pitchFamily="66" charset="0"/>
                <a:ea typeface="Tahoma" pitchFamily="34" charset="0"/>
                <a:cs typeface="Tahoma" pitchFamily="34" charset="0"/>
              </a:rPr>
            </a:br>
            <a:r>
              <a:rPr lang="en-US" sz="1200" dirty="0">
                <a:latin typeface="Tahoma" pitchFamily="34" charset="0"/>
                <a:ea typeface="Tahoma" pitchFamily="34" charset="0"/>
                <a:cs typeface="Tahoma" pitchFamily="34" charset="0"/>
              </a:rPr>
              <a:t/>
            </a:r>
            <a:br>
              <a:rPr lang="en-US" sz="1200" dirty="0">
                <a:latin typeface="Tahoma" pitchFamily="34"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Evidence of </a:t>
            </a:r>
            <a:r>
              <a:rPr lang="en-US" sz="1400" dirty="0" smtClean="0">
                <a:latin typeface="Lucida Calligraphy" pitchFamily="66" charset="0"/>
                <a:ea typeface="Tahoma" pitchFamily="34" charset="0"/>
                <a:cs typeface="Tahoma" pitchFamily="34" charset="0"/>
              </a:rPr>
              <a:t>Jefferson’s thoughts </a:t>
            </a:r>
            <a:r>
              <a:rPr lang="en-US" sz="1400" dirty="0">
                <a:latin typeface="Lucida Calligraphy" pitchFamily="66" charset="0"/>
                <a:ea typeface="Tahoma" pitchFamily="34" charset="0"/>
                <a:cs typeface="Tahoma" pitchFamily="34" charset="0"/>
              </a:rPr>
              <a:t>about his own thinking—metacognition</a:t>
            </a:r>
            <a:br>
              <a:rPr lang="en-US" sz="1400" dirty="0">
                <a:latin typeface="Lucida Calligraphy" pitchFamily="66"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
            </a:r>
            <a:br>
              <a:rPr lang="en-US" sz="1400" dirty="0">
                <a:latin typeface="Lucida Calligraphy" pitchFamily="66" charset="0"/>
                <a:ea typeface="Tahoma" pitchFamily="34" charset="0"/>
                <a:cs typeface="Tahoma" pitchFamily="34" charset="0"/>
              </a:rPr>
            </a:br>
            <a:endParaRPr lang="en-US" sz="1400" dirty="0">
              <a:latin typeface="Lucida Calligraphy"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04249" y="1905000"/>
            <a:ext cx="6859302" cy="4559876"/>
          </a:xfrm>
        </p:spPr>
      </p:pic>
      <p:sp>
        <p:nvSpPr>
          <p:cNvPr id="6" name="TextBox 5"/>
          <p:cNvSpPr txBox="1"/>
          <p:nvPr/>
        </p:nvSpPr>
        <p:spPr>
          <a:xfrm>
            <a:off x="609600" y="1066800"/>
            <a:ext cx="7848600" cy="461665"/>
          </a:xfrm>
          <a:prstGeom prst="rect">
            <a:avLst/>
          </a:prstGeom>
          <a:noFill/>
        </p:spPr>
        <p:txBody>
          <a:bodyPr wrap="square" rtlCol="0">
            <a:spAutoFit/>
          </a:bodyPr>
          <a:lstStyle/>
          <a:p>
            <a:r>
              <a:rPr lang="en-US" sz="1200" dirty="0" smtClean="0">
                <a:latin typeface="Tahoma" pitchFamily="34" charset="0"/>
                <a:ea typeface="Tahoma" pitchFamily="34" charset="0"/>
                <a:cs typeface="Tahoma" pitchFamily="34" charset="0"/>
              </a:rPr>
              <a:t>Evidence of Thomas Jefferson’s method of “organized thinking”:  observe many items of correspondence as well folded maps inside his book, </a:t>
            </a:r>
            <a:r>
              <a:rPr lang="en-US" sz="1200" i="1" dirty="0" smtClean="0">
                <a:latin typeface="Tahoma" pitchFamily="34" charset="0"/>
                <a:ea typeface="Tahoma" pitchFamily="34" charset="0"/>
                <a:cs typeface="Tahoma" pitchFamily="34" charset="0"/>
              </a:rPr>
              <a:t>Notes </a:t>
            </a:r>
            <a:r>
              <a:rPr lang="en-US" sz="1200" i="1" dirty="0">
                <a:latin typeface="Tahoma" pitchFamily="34" charset="0"/>
                <a:ea typeface="Tahoma" pitchFamily="34" charset="0"/>
                <a:cs typeface="Tahoma" pitchFamily="34" charset="0"/>
              </a:rPr>
              <a:t>on the State of Virginia, 1743-1826  </a:t>
            </a:r>
            <a:r>
              <a:rPr lang="en-US" sz="1200" dirty="0">
                <a:latin typeface="Tahoma" pitchFamily="34" charset="0"/>
                <a:ea typeface="Tahoma" pitchFamily="34" charset="0"/>
                <a:cs typeface="Tahoma" pitchFamily="34" charset="0"/>
              </a:rPr>
              <a:t>(</a:t>
            </a:r>
            <a:r>
              <a:rPr lang="en-US" sz="1200" dirty="0" smtClean="0">
                <a:latin typeface="Tahoma" pitchFamily="34" charset="0"/>
                <a:ea typeface="Tahoma" pitchFamily="34" charset="0"/>
                <a:cs typeface="Tahoma" pitchFamily="34" charset="0"/>
              </a:rPr>
              <a:t>1787).</a:t>
            </a:r>
            <a:endParaRPr lang="en-US" sz="1200" dirty="0">
              <a:latin typeface="Times New Roman" pitchFamily="18" charset="0"/>
              <a:cs typeface="Times New Roman" pitchFamily="18" charset="0"/>
            </a:endParaRPr>
          </a:p>
        </p:txBody>
      </p:sp>
      <p:sp>
        <p:nvSpPr>
          <p:cNvPr id="3" name="Footer Placeholder 2"/>
          <p:cNvSpPr>
            <a:spLocks noGrp="1"/>
          </p:cNvSpPr>
          <p:nvPr>
            <p:ph type="ftr" sz="quarter" idx="11"/>
          </p:nvPr>
        </p:nvSpPr>
        <p:spPr/>
        <p:txBody>
          <a:bodyPr/>
          <a:lstStyle/>
          <a:p>
            <a:r>
              <a:rPr lang="en-US" smtClean="0"/>
              <a:t>Darla Gerlach, EdD, Barringer Fellow-2013</a:t>
            </a:r>
            <a:endParaRPr lang="en-US" dirty="0"/>
          </a:p>
        </p:txBody>
      </p:sp>
    </p:spTree>
    <p:extLst>
      <p:ext uri="{BB962C8B-B14F-4D97-AF65-F5344CB8AC3E}">
        <p14:creationId xmlns:p14="http://schemas.microsoft.com/office/powerpoint/2010/main" val="429019459"/>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200" dirty="0">
                <a:latin typeface="Wingdings 2" pitchFamily="18" charset="2"/>
              </a:rPr>
              <a:t>c </a:t>
            </a:r>
            <a:r>
              <a:rPr lang="en-US" sz="1200" dirty="0">
                <a:latin typeface="Lucida Calligraphy" pitchFamily="66" charset="0"/>
              </a:rPr>
              <a:t>Jefferson: Creating Personal Space for Self-Reflection  </a:t>
            </a:r>
            <a:r>
              <a:rPr lang="en-US" sz="1200" dirty="0">
                <a:latin typeface="Wingdings 2" pitchFamily="18" charset="2"/>
              </a:rPr>
              <a:t>c</a:t>
            </a:r>
            <a:br>
              <a:rPr lang="en-US" sz="1200" dirty="0">
                <a:latin typeface="Wingdings 2" pitchFamily="18" charset="2"/>
              </a:rPr>
            </a:br>
            <a:r>
              <a:rPr lang="en-US" sz="1100" dirty="0">
                <a:latin typeface="Lucida Calligraphy" pitchFamily="66" charset="0"/>
                <a:ea typeface="Tahoma" pitchFamily="34" charset="0"/>
                <a:cs typeface="Tahoma" pitchFamily="34" charset="0"/>
              </a:rPr>
              <a:t/>
            </a:r>
            <a:br>
              <a:rPr lang="en-US" sz="1100" dirty="0">
                <a:latin typeface="Lucida Calligraphy" pitchFamily="66" charset="0"/>
                <a:ea typeface="Tahoma" pitchFamily="34" charset="0"/>
                <a:cs typeface="Tahoma" pitchFamily="34" charset="0"/>
              </a:rPr>
            </a:br>
            <a:r>
              <a:rPr lang="en-US" sz="1100" dirty="0">
                <a:latin typeface="Tahoma" pitchFamily="34" charset="0"/>
                <a:ea typeface="Tahoma" pitchFamily="34" charset="0"/>
                <a:cs typeface="Tahoma" pitchFamily="34" charset="0"/>
              </a:rPr>
              <a:t/>
            </a:r>
            <a:br>
              <a:rPr lang="en-US" sz="1100" dirty="0">
                <a:latin typeface="Tahoma" pitchFamily="34" charset="0"/>
                <a:ea typeface="Tahoma" pitchFamily="34" charset="0"/>
                <a:cs typeface="Tahoma" pitchFamily="34" charset="0"/>
              </a:rPr>
            </a:br>
            <a:r>
              <a:rPr lang="en-US" sz="1200" dirty="0">
                <a:latin typeface="Lucida Calligraphy" pitchFamily="66" charset="0"/>
                <a:ea typeface="Tahoma" pitchFamily="34" charset="0"/>
                <a:cs typeface="Tahoma" pitchFamily="34" charset="0"/>
              </a:rPr>
              <a:t>Evidence of </a:t>
            </a:r>
            <a:r>
              <a:rPr lang="en-US" sz="1200" dirty="0" smtClean="0">
                <a:latin typeface="Lucida Calligraphy" pitchFamily="66" charset="0"/>
                <a:ea typeface="Tahoma" pitchFamily="34" charset="0"/>
                <a:cs typeface="Tahoma" pitchFamily="34" charset="0"/>
              </a:rPr>
              <a:t>Jefferson’s thoughts </a:t>
            </a:r>
            <a:r>
              <a:rPr lang="en-US" sz="1200" dirty="0">
                <a:latin typeface="Lucida Calligraphy" pitchFamily="66" charset="0"/>
                <a:ea typeface="Tahoma" pitchFamily="34" charset="0"/>
                <a:cs typeface="Tahoma" pitchFamily="34" charset="0"/>
              </a:rPr>
              <a:t>about his own thinking—metacognition</a:t>
            </a:r>
            <a:endParaRPr lang="en-US" sz="1200" dirty="0">
              <a:latin typeface="Times New Roman" pitchFamily="18" charset="0"/>
              <a:cs typeface="Times New Roman" pitchFamily="18" charset="0"/>
            </a:endParaRPr>
          </a:p>
        </p:txBody>
      </p:sp>
      <p:sp>
        <p:nvSpPr>
          <p:cNvPr id="3" name="Content Placeholder 2"/>
          <p:cNvSpPr>
            <a:spLocks noGrp="1"/>
          </p:cNvSpPr>
          <p:nvPr>
            <p:ph idx="1"/>
          </p:nvPr>
        </p:nvSpPr>
        <p:spPr>
          <a:xfrm>
            <a:off x="381000" y="1295400"/>
            <a:ext cx="8458200" cy="5181600"/>
          </a:xfrm>
        </p:spPr>
        <p:txBody>
          <a:bodyPr>
            <a:normAutofit/>
          </a:bodyPr>
          <a:lstStyle/>
          <a:p>
            <a:pPr marL="0" indent="0">
              <a:buNone/>
            </a:pPr>
            <a:r>
              <a:rPr lang="en-US" sz="1400" dirty="0" smtClean="0">
                <a:latin typeface="Tahoma" pitchFamily="34" charset="0"/>
                <a:ea typeface="Tahoma" pitchFamily="34" charset="0"/>
                <a:cs typeface="Tahoma" pitchFamily="34" charset="0"/>
              </a:rPr>
              <a:t>Jefferson was very fond of his retreat, Poplar Forest.  In fact, it is said that he regarded this as his most cherished dwelling.   </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His granddaughters visited Poplar Forest and it </a:t>
            </a:r>
            <a:r>
              <a:rPr lang="en-US" sz="1400" dirty="0">
                <a:latin typeface="Tahoma" pitchFamily="34" charset="0"/>
                <a:ea typeface="Tahoma" pitchFamily="34" charset="0"/>
                <a:cs typeface="Tahoma" pitchFamily="34" charset="0"/>
              </a:rPr>
              <a:t>is interesting to note that </a:t>
            </a:r>
            <a:r>
              <a:rPr lang="en-US" sz="1400" dirty="0" smtClean="0">
                <a:latin typeface="Tahoma" pitchFamily="34" charset="0"/>
                <a:ea typeface="Tahoma" pitchFamily="34" charset="0"/>
                <a:cs typeface="Tahoma" pitchFamily="34" charset="0"/>
              </a:rPr>
              <a:t>when </a:t>
            </a:r>
            <a:r>
              <a:rPr lang="en-US" sz="1400" dirty="0">
                <a:latin typeface="Tahoma" pitchFamily="34" charset="0"/>
                <a:ea typeface="Tahoma" pitchFamily="34" charset="0"/>
                <a:cs typeface="Tahoma" pitchFamily="34" charset="0"/>
              </a:rPr>
              <a:t>Jefferson retreated to Poplar Forest </a:t>
            </a:r>
            <a:r>
              <a:rPr lang="en-US" sz="1400" dirty="0" smtClean="0">
                <a:latin typeface="Tahoma" pitchFamily="34" charset="0"/>
                <a:ea typeface="Tahoma" pitchFamily="34" charset="0"/>
                <a:cs typeface="Tahoma" pitchFamily="34" charset="0"/>
              </a:rPr>
              <a:t>for relaxation with </a:t>
            </a:r>
            <a:r>
              <a:rPr lang="en-US" sz="1400" dirty="0">
                <a:latin typeface="Tahoma" pitchFamily="34" charset="0"/>
                <a:ea typeface="Tahoma" pitchFamily="34" charset="0"/>
                <a:cs typeface="Tahoma" pitchFamily="34" charset="0"/>
              </a:rPr>
              <a:t>his granddaughters, Ellen and Cornelia, he created a structured schedule for them which included playing the harpsichord.  Jefferson spent his mornings at Poplar Forest reading and again in the evening.  Since Poplar Forest was approximately a three-day trip from Monticello, Jefferson used </a:t>
            </a:r>
            <a:r>
              <a:rPr lang="en-US" sz="1400" dirty="0" smtClean="0">
                <a:latin typeface="Tahoma" pitchFamily="34" charset="0"/>
                <a:ea typeface="Tahoma" pitchFamily="34" charset="0"/>
                <a:cs typeface="Tahoma" pitchFamily="34" charset="0"/>
              </a:rPr>
              <a:t>petit-format </a:t>
            </a:r>
            <a:r>
              <a:rPr lang="en-US" sz="1400" dirty="0">
                <a:latin typeface="Tahoma" pitchFamily="34" charset="0"/>
                <a:ea typeface="Tahoma" pitchFamily="34" charset="0"/>
                <a:cs typeface="Tahoma" pitchFamily="34" charset="0"/>
              </a:rPr>
              <a:t>books for easy traveling.  These books were 3” x 5” or 4” x 6”.  These books were kept in the parlor.  </a:t>
            </a:r>
            <a:r>
              <a:rPr lang="en-US" sz="1400" dirty="0" smtClean="0">
                <a:latin typeface="Tahoma" pitchFamily="34" charset="0"/>
                <a:ea typeface="Tahoma" pitchFamily="34" charset="0"/>
                <a:cs typeface="Tahoma" pitchFamily="34" charset="0"/>
              </a:rPr>
              <a:t>(information obtained from Poplar </a:t>
            </a:r>
            <a:r>
              <a:rPr lang="en-US" sz="1400" dirty="0">
                <a:latin typeface="Tahoma" pitchFamily="34" charset="0"/>
                <a:ea typeface="Tahoma" pitchFamily="34" charset="0"/>
                <a:cs typeface="Tahoma" pitchFamily="34" charset="0"/>
              </a:rPr>
              <a:t>Forest tour) </a:t>
            </a: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Refer to the photos of examples of petit-format books from the Special Collections Library at the University of Virginia.  </a:t>
            </a:r>
          </a:p>
          <a:p>
            <a:pPr marL="0" indent="0">
              <a:buNone/>
            </a:pPr>
            <a:r>
              <a:rPr lang="en-US" sz="1400" dirty="0" smtClean="0">
                <a:latin typeface="Tahoma" pitchFamily="34" charset="0"/>
                <a:ea typeface="Tahoma" pitchFamily="34" charset="0"/>
                <a:cs typeface="Tahoma" pitchFamily="34" charset="0"/>
              </a:rPr>
              <a:t>  </a:t>
            </a: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 </a:t>
            </a:r>
            <a:endParaRPr lang="en-US" sz="1400" dirty="0">
              <a:latin typeface="Tahoma" pitchFamily="34" charset="0"/>
              <a:ea typeface="Tahoma" pitchFamily="34" charset="0"/>
              <a:cs typeface="Tahoma" pitchFamily="34" charset="0"/>
            </a:endParaRPr>
          </a:p>
          <a:p>
            <a:pPr marL="0" indent="0">
              <a:buNone/>
            </a:pPr>
            <a:endParaRPr lang="en-US" sz="1200" dirty="0">
              <a:latin typeface="Tahoma" pitchFamily="34" charset="0"/>
              <a:ea typeface="Tahoma" pitchFamily="34" charset="0"/>
              <a:cs typeface="Tahoma" pitchFamily="34" charset="0"/>
            </a:endParaRPr>
          </a:p>
          <a:p>
            <a:pPr marL="0" indent="0">
              <a:buNone/>
            </a:pPr>
            <a:endParaRPr lang="en-US" sz="1200" dirty="0">
              <a:latin typeface="Tahoma" pitchFamily="34" charset="0"/>
              <a:ea typeface="Tahoma" pitchFamily="34" charset="0"/>
              <a:cs typeface="Tahoma" pitchFamily="34" charset="0"/>
            </a:endParaRPr>
          </a:p>
          <a:p>
            <a:pPr marL="0" indent="0">
              <a:buNone/>
            </a:pPr>
            <a:endParaRPr lang="en-US" sz="1200"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514600" y="4038600"/>
            <a:ext cx="3505200" cy="2330161"/>
          </a:xfrm>
          <a:prstGeom prst="rect">
            <a:avLst/>
          </a:prstGeom>
        </p:spPr>
      </p:pic>
      <p:sp>
        <p:nvSpPr>
          <p:cNvPr id="5" name="TextBox 4"/>
          <p:cNvSpPr txBox="1"/>
          <p:nvPr/>
        </p:nvSpPr>
        <p:spPr>
          <a:xfrm>
            <a:off x="6172200" y="6019800"/>
            <a:ext cx="26670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              Photo by D. </a:t>
            </a:r>
            <a:r>
              <a:rPr lang="en-US" sz="1100" dirty="0" err="1" smtClean="0">
                <a:latin typeface="Times New Roman" pitchFamily="18" charset="0"/>
                <a:cs typeface="Times New Roman" pitchFamily="18" charset="0"/>
              </a:rPr>
              <a:t>Gerlach</a:t>
            </a:r>
            <a:r>
              <a:rPr lang="en-US" sz="1100" dirty="0" smtClean="0">
                <a:latin typeface="Times New Roman" pitchFamily="18" charset="0"/>
                <a:cs typeface="Times New Roman" pitchFamily="18" charset="0"/>
              </a:rPr>
              <a:t>; August, 2013</a:t>
            </a:r>
            <a:endParaRPr lang="en-US" sz="1100" dirty="0">
              <a:latin typeface="Times New Roman" pitchFamily="18" charset="0"/>
              <a:cs typeface="Times New Roman" pitchFamily="18" charset="0"/>
            </a:endParaRPr>
          </a:p>
        </p:txBody>
      </p:sp>
      <p:sp>
        <p:nvSpPr>
          <p:cNvPr id="6" name="Footer Placeholder 5"/>
          <p:cNvSpPr>
            <a:spLocks noGrp="1"/>
          </p:cNvSpPr>
          <p:nvPr>
            <p:ph type="ftr" sz="quarter" idx="11"/>
          </p:nvPr>
        </p:nvSpPr>
        <p:spPr/>
        <p:txBody>
          <a:bodyPr/>
          <a:lstStyle/>
          <a:p>
            <a:r>
              <a:rPr lang="en-US" smtClean="0"/>
              <a:t>Darla Gerlach, EdD, Barringer Fellow-2013</a:t>
            </a:r>
            <a:endParaRPr lang="en-US" dirty="0"/>
          </a:p>
        </p:txBody>
      </p:sp>
    </p:spTree>
    <p:extLst>
      <p:ext uri="{BB962C8B-B14F-4D97-AF65-F5344CB8AC3E}">
        <p14:creationId xmlns:p14="http://schemas.microsoft.com/office/powerpoint/2010/main" val="3275890201"/>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81000" y="304800"/>
            <a:ext cx="8229600" cy="914400"/>
          </a:xfrm>
        </p:spPr>
        <p:txBody>
          <a:bodyPr>
            <a:normAutofit fontScale="90000"/>
          </a:bodyPr>
          <a:lstStyle/>
          <a:p>
            <a:r>
              <a:rPr lang="en-US" sz="1200" dirty="0">
                <a:latin typeface="Wingdings 2" pitchFamily="18" charset="2"/>
              </a:rPr>
              <a:t>c </a:t>
            </a:r>
            <a:r>
              <a:rPr lang="en-US" sz="1200" dirty="0">
                <a:latin typeface="Lucida Calligraphy" pitchFamily="66" charset="0"/>
              </a:rPr>
              <a:t>Jefferson: Creating Personal Space for Self-Reflection  </a:t>
            </a:r>
            <a:r>
              <a:rPr lang="en-US" sz="1200" dirty="0">
                <a:latin typeface="Wingdings 2" pitchFamily="18" charset="2"/>
              </a:rPr>
              <a:t>c</a:t>
            </a:r>
            <a:br>
              <a:rPr lang="en-US" sz="1200" dirty="0">
                <a:latin typeface="Wingdings 2" pitchFamily="18" charset="2"/>
              </a:rPr>
            </a:br>
            <a:r>
              <a:rPr lang="en-US" sz="1100" dirty="0">
                <a:latin typeface="Lucida Calligraphy" pitchFamily="66" charset="0"/>
                <a:ea typeface="Tahoma" pitchFamily="34" charset="0"/>
                <a:cs typeface="Tahoma" pitchFamily="34" charset="0"/>
              </a:rPr>
              <a:t/>
            </a:r>
            <a:br>
              <a:rPr lang="en-US" sz="1100" dirty="0">
                <a:latin typeface="Lucida Calligraphy" pitchFamily="66" charset="0"/>
                <a:ea typeface="Tahoma" pitchFamily="34" charset="0"/>
                <a:cs typeface="Tahoma" pitchFamily="34" charset="0"/>
              </a:rPr>
            </a:br>
            <a:r>
              <a:rPr lang="en-US" sz="1100" dirty="0">
                <a:latin typeface="Tahoma" pitchFamily="34" charset="0"/>
                <a:ea typeface="Tahoma" pitchFamily="34" charset="0"/>
                <a:cs typeface="Tahoma" pitchFamily="34" charset="0"/>
              </a:rPr>
              <a:t/>
            </a:r>
            <a:br>
              <a:rPr lang="en-US" sz="1100" dirty="0">
                <a:latin typeface="Tahoma" pitchFamily="34" charset="0"/>
                <a:ea typeface="Tahoma" pitchFamily="34" charset="0"/>
                <a:cs typeface="Tahoma" pitchFamily="34" charset="0"/>
              </a:rPr>
            </a:br>
            <a:r>
              <a:rPr lang="en-US" sz="1200" dirty="0">
                <a:latin typeface="Lucida Calligraphy" pitchFamily="66" charset="0"/>
                <a:ea typeface="Tahoma" pitchFamily="34" charset="0"/>
                <a:cs typeface="Tahoma" pitchFamily="34" charset="0"/>
              </a:rPr>
              <a:t>Evidence of </a:t>
            </a:r>
            <a:r>
              <a:rPr lang="en-US" sz="1200" dirty="0" smtClean="0">
                <a:latin typeface="Lucida Calligraphy" pitchFamily="66" charset="0"/>
                <a:ea typeface="Tahoma" pitchFamily="34" charset="0"/>
                <a:cs typeface="Tahoma" pitchFamily="34" charset="0"/>
              </a:rPr>
              <a:t>Jefferson’s thoughts </a:t>
            </a:r>
            <a:r>
              <a:rPr lang="en-US" sz="1200" dirty="0">
                <a:latin typeface="Lucida Calligraphy" pitchFamily="66" charset="0"/>
                <a:ea typeface="Tahoma" pitchFamily="34" charset="0"/>
                <a:cs typeface="Tahoma" pitchFamily="34" charset="0"/>
              </a:rPr>
              <a:t>about his own thinking—metacognition</a:t>
            </a:r>
            <a:br>
              <a:rPr lang="en-US" sz="1200" dirty="0">
                <a:latin typeface="Lucida Calligraphy" pitchFamily="66" charset="0"/>
                <a:ea typeface="Tahoma" pitchFamily="34" charset="0"/>
                <a:cs typeface="Tahoma" pitchFamily="34" charset="0"/>
              </a:rPr>
            </a:br>
            <a:r>
              <a:rPr lang="en-US" sz="1200" dirty="0">
                <a:latin typeface="Lucida Calligraphy" pitchFamily="66" charset="0"/>
                <a:ea typeface="Tahoma" pitchFamily="34" charset="0"/>
                <a:cs typeface="Tahoma" pitchFamily="34" charset="0"/>
              </a:rPr>
              <a:t/>
            </a:r>
            <a:br>
              <a:rPr lang="en-US" sz="1200" dirty="0">
                <a:latin typeface="Lucida Calligraphy" pitchFamily="66" charset="0"/>
                <a:ea typeface="Tahoma" pitchFamily="34" charset="0"/>
                <a:cs typeface="Tahoma" pitchFamily="34" charset="0"/>
              </a:rPr>
            </a:br>
            <a:endParaRPr lang="en-US" sz="1200" dirty="0">
              <a:latin typeface="Lucida Calligraphy" pitchFamily="66"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219200"/>
            <a:ext cx="3962400" cy="2634096"/>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419600" y="1219201"/>
            <a:ext cx="3962401" cy="2634096"/>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77800" y="3878697"/>
            <a:ext cx="3962400" cy="263409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92600" y="3962400"/>
            <a:ext cx="2108200" cy="1401474"/>
          </a:xfrm>
          <a:prstGeom prst="rect">
            <a:avLst/>
          </a:prstGeom>
        </p:spPr>
      </p:pic>
      <p:pic>
        <p:nvPicPr>
          <p:cNvPr id="8" name="Picture 7"/>
          <p:cNvPicPr>
            <a:picLocks noChangeAspect="1"/>
          </p:cNvPicPr>
          <p:nvPr/>
        </p:nvPicPr>
        <p:blipFill>
          <a:blip r:embed="rId6" cstate="print">
            <a:extLst>
              <a:ext uri="{28A0092B-C50C-407E-A947-70E740481C1C}">
                <a14:useLocalDpi xmlns:a14="http://schemas.microsoft.com/office/drawing/2010/main" val="0"/>
              </a:ext>
            </a:extLst>
          </a:blip>
          <a:stretch>
            <a:fillRect/>
          </a:stretch>
        </p:blipFill>
        <p:spPr>
          <a:xfrm>
            <a:off x="6629400" y="3943566"/>
            <a:ext cx="2164862" cy="1439141"/>
          </a:xfrm>
          <a:prstGeom prst="rect">
            <a:avLst/>
          </a:prstGeom>
        </p:spPr>
      </p:pic>
      <p:sp>
        <p:nvSpPr>
          <p:cNvPr id="10" name="TextBox 9"/>
          <p:cNvSpPr txBox="1"/>
          <p:nvPr/>
        </p:nvSpPr>
        <p:spPr>
          <a:xfrm>
            <a:off x="4419600" y="5638800"/>
            <a:ext cx="4114800" cy="461665"/>
          </a:xfrm>
          <a:prstGeom prst="rect">
            <a:avLst/>
          </a:prstGeom>
          <a:noFill/>
        </p:spPr>
        <p:txBody>
          <a:bodyPr wrap="square" rtlCol="0">
            <a:spAutoFit/>
          </a:bodyPr>
          <a:lstStyle/>
          <a:p>
            <a:r>
              <a:rPr lang="en-US" sz="1200" i="1" dirty="0" smtClean="0">
                <a:latin typeface="Times New Roman" pitchFamily="18" charset="0"/>
                <a:cs typeface="Times New Roman" pitchFamily="18" charset="0"/>
              </a:rPr>
              <a:t>Paradise Lost</a:t>
            </a:r>
            <a:r>
              <a:rPr lang="en-US" sz="1200" dirty="0" smtClean="0">
                <a:latin typeface="Times New Roman" pitchFamily="18" charset="0"/>
                <a:cs typeface="Times New Roman" pitchFamily="18" charset="0"/>
              </a:rPr>
              <a:t> by John Milton, 1825.  Special Collections, University of Virginia, Charlottesville, VA.</a:t>
            </a:r>
            <a:endParaRPr lang="en-US" sz="1200" i="1" dirty="0">
              <a:latin typeface="Times New Roman" pitchFamily="18" charset="0"/>
              <a:cs typeface="Times New Roman" pitchFamily="18" charset="0"/>
            </a:endParaRPr>
          </a:p>
        </p:txBody>
      </p:sp>
      <p:sp>
        <p:nvSpPr>
          <p:cNvPr id="3" name="TextBox 2"/>
          <p:cNvSpPr txBox="1"/>
          <p:nvPr/>
        </p:nvSpPr>
        <p:spPr>
          <a:xfrm>
            <a:off x="6248400" y="6512793"/>
            <a:ext cx="28956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               Photos by D. </a:t>
            </a:r>
            <a:r>
              <a:rPr lang="en-US" sz="1100" dirty="0" err="1" smtClean="0">
                <a:latin typeface="Times New Roman" pitchFamily="18" charset="0"/>
                <a:cs typeface="Times New Roman" pitchFamily="18" charset="0"/>
              </a:rPr>
              <a:t>Gerlach</a:t>
            </a:r>
            <a:r>
              <a:rPr lang="en-US" sz="1100" dirty="0" smtClean="0">
                <a:latin typeface="Times New Roman" pitchFamily="18" charset="0"/>
                <a:cs typeface="Times New Roman" pitchFamily="18" charset="0"/>
              </a:rPr>
              <a:t>; August, 2013</a:t>
            </a:r>
            <a:endParaRPr lang="en-US" sz="1100" dirty="0">
              <a:latin typeface="Times New Roman" pitchFamily="18" charset="0"/>
              <a:cs typeface="Times New Roman" pitchFamily="18" charset="0"/>
            </a:endParaRPr>
          </a:p>
        </p:txBody>
      </p:sp>
      <p:sp>
        <p:nvSpPr>
          <p:cNvPr id="9" name="Footer Placeholder 8"/>
          <p:cNvSpPr>
            <a:spLocks noGrp="1"/>
          </p:cNvSpPr>
          <p:nvPr>
            <p:ph type="ftr" sz="quarter" idx="11"/>
          </p:nvPr>
        </p:nvSpPr>
        <p:spPr/>
        <p:txBody>
          <a:bodyPr/>
          <a:lstStyle/>
          <a:p>
            <a:r>
              <a:rPr lang="en-US" smtClean="0"/>
              <a:t>Darla Gerlach, EdD, Barringer Fellow-2013</a:t>
            </a:r>
            <a:endParaRPr lang="en-US" dirty="0"/>
          </a:p>
        </p:txBody>
      </p:sp>
    </p:spTree>
    <p:extLst>
      <p:ext uri="{BB962C8B-B14F-4D97-AF65-F5344CB8AC3E}">
        <p14:creationId xmlns:p14="http://schemas.microsoft.com/office/powerpoint/2010/main" val="1380894053"/>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914400"/>
          </a:xfrm>
        </p:spPr>
        <p:txBody>
          <a:bodyPr>
            <a:normAutofit fontScale="90000"/>
          </a:bodyPr>
          <a:lstStyle/>
          <a:p>
            <a:r>
              <a:rPr lang="en-US" sz="1400" dirty="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r>
              <a:rPr lang="en-US" sz="1200" dirty="0">
                <a:latin typeface="Lucida Calligraphy" pitchFamily="66" charset="0"/>
                <a:ea typeface="Tahoma" pitchFamily="34" charset="0"/>
                <a:cs typeface="Tahoma" pitchFamily="34" charset="0"/>
              </a:rPr>
              <a:t/>
            </a:r>
            <a:br>
              <a:rPr lang="en-US" sz="1200" dirty="0">
                <a:latin typeface="Lucida Calligraphy" pitchFamily="66" charset="0"/>
                <a:ea typeface="Tahoma" pitchFamily="34" charset="0"/>
                <a:cs typeface="Tahoma" pitchFamily="34" charset="0"/>
              </a:rPr>
            </a:br>
            <a:r>
              <a:rPr lang="en-US" sz="1200" dirty="0">
                <a:latin typeface="Tahoma" pitchFamily="34" charset="0"/>
                <a:ea typeface="Tahoma" pitchFamily="34" charset="0"/>
                <a:cs typeface="Tahoma" pitchFamily="34" charset="0"/>
              </a:rPr>
              <a:t/>
            </a:r>
            <a:br>
              <a:rPr lang="en-US" sz="1200" dirty="0">
                <a:latin typeface="Tahoma" pitchFamily="34"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Evidence of </a:t>
            </a:r>
            <a:r>
              <a:rPr lang="en-US" sz="1400" dirty="0" smtClean="0">
                <a:latin typeface="Lucida Calligraphy" pitchFamily="66" charset="0"/>
                <a:ea typeface="Tahoma" pitchFamily="34" charset="0"/>
                <a:cs typeface="Tahoma" pitchFamily="34" charset="0"/>
              </a:rPr>
              <a:t>Jefferson’s thoughts </a:t>
            </a:r>
            <a:r>
              <a:rPr lang="en-US" sz="1400" dirty="0">
                <a:latin typeface="Lucida Calligraphy" pitchFamily="66" charset="0"/>
                <a:ea typeface="Tahoma" pitchFamily="34" charset="0"/>
                <a:cs typeface="Tahoma" pitchFamily="34" charset="0"/>
              </a:rPr>
              <a:t>about his own thinking—metacognition</a:t>
            </a:r>
            <a:br>
              <a:rPr lang="en-US" sz="1400" dirty="0">
                <a:latin typeface="Lucida Calligraphy" pitchFamily="66"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
            </a:r>
            <a:br>
              <a:rPr lang="en-US" sz="1400" dirty="0">
                <a:latin typeface="Lucida Calligraphy" pitchFamily="66" charset="0"/>
                <a:ea typeface="Tahoma" pitchFamily="34" charset="0"/>
                <a:cs typeface="Tahoma" pitchFamily="34" charset="0"/>
              </a:rPr>
            </a:br>
            <a:endParaRPr lang="en-US" sz="1400" dirty="0">
              <a:latin typeface="Lucida Calligraphy" pitchFamily="66"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066800"/>
            <a:ext cx="4343400" cy="2887374"/>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72000" y="1066800"/>
            <a:ext cx="4324296" cy="2874674"/>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90500" y="4034054"/>
            <a:ext cx="3886200" cy="2583440"/>
          </a:xfrm>
          <a:prstGeom prst="rect">
            <a:avLst/>
          </a:prstGeom>
        </p:spPr>
      </p:pic>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91000" y="4034054"/>
            <a:ext cx="3162300" cy="2102211"/>
          </a:xfrm>
          <a:prstGeom prst="rect">
            <a:avLst/>
          </a:prstGeom>
        </p:spPr>
      </p:pic>
      <p:sp>
        <p:nvSpPr>
          <p:cNvPr id="11" name="TextBox 10"/>
          <p:cNvSpPr txBox="1"/>
          <p:nvPr/>
        </p:nvSpPr>
        <p:spPr>
          <a:xfrm>
            <a:off x="4343400" y="6324600"/>
            <a:ext cx="4552896" cy="461665"/>
          </a:xfrm>
          <a:prstGeom prst="rect">
            <a:avLst/>
          </a:prstGeom>
          <a:noFill/>
        </p:spPr>
        <p:txBody>
          <a:bodyPr wrap="square" rtlCol="0">
            <a:spAutoFit/>
          </a:bodyPr>
          <a:lstStyle/>
          <a:p>
            <a:r>
              <a:rPr lang="en-US" sz="1200" dirty="0" smtClean="0">
                <a:latin typeface="Times New Roman" pitchFamily="18" charset="0"/>
                <a:cs typeface="Times New Roman" pitchFamily="18" charset="0"/>
              </a:rPr>
              <a:t>La Petite volie re, 1820’s.  Special Collections, University of Virginia, Charlottesville, VA.                       Photos by D. </a:t>
            </a:r>
            <a:r>
              <a:rPr lang="en-US" sz="1200" dirty="0" err="1" smtClean="0">
                <a:latin typeface="Times New Roman" pitchFamily="18" charset="0"/>
                <a:cs typeface="Times New Roman" pitchFamily="18" charset="0"/>
              </a:rPr>
              <a:t>Gerlach</a:t>
            </a:r>
            <a:r>
              <a:rPr lang="en-US" sz="1200" dirty="0" smtClean="0">
                <a:latin typeface="Times New Roman" pitchFamily="18" charset="0"/>
                <a:cs typeface="Times New Roman" pitchFamily="18" charset="0"/>
              </a:rPr>
              <a:t>; August, 2013</a:t>
            </a:r>
            <a:endParaRPr lang="en-US" sz="1200" dirty="0">
              <a:latin typeface="Times New Roman" pitchFamily="18" charset="0"/>
              <a:cs typeface="Times New Roman" pitchFamily="18" charset="0"/>
            </a:endParaRPr>
          </a:p>
        </p:txBody>
      </p:sp>
      <p:sp>
        <p:nvSpPr>
          <p:cNvPr id="3" name="Footer Placeholder 2"/>
          <p:cNvSpPr>
            <a:spLocks noGrp="1"/>
          </p:cNvSpPr>
          <p:nvPr>
            <p:ph type="ftr" sz="quarter" idx="11"/>
          </p:nvPr>
        </p:nvSpPr>
        <p:spPr>
          <a:xfrm rot="10800000" flipV="1">
            <a:off x="152400" y="6324598"/>
            <a:ext cx="3810000" cy="762002"/>
          </a:xfrm>
        </p:spPr>
        <p:txBody>
          <a:bodyPr/>
          <a:lstStyle/>
          <a:p>
            <a:r>
              <a:rPr lang="en-US" dirty="0" smtClean="0"/>
              <a:t>Darla </a:t>
            </a:r>
            <a:r>
              <a:rPr lang="en-US" dirty="0" err="1" smtClean="0"/>
              <a:t>Gerlach</a:t>
            </a:r>
            <a:r>
              <a:rPr lang="en-US" dirty="0" smtClean="0"/>
              <a:t>, </a:t>
            </a:r>
            <a:r>
              <a:rPr lang="en-US" dirty="0" err="1" smtClean="0"/>
              <a:t>EdD</a:t>
            </a:r>
            <a:r>
              <a:rPr lang="en-US" dirty="0" smtClean="0"/>
              <a:t>, </a:t>
            </a:r>
            <a:r>
              <a:rPr lang="en-US" dirty="0" err="1" smtClean="0"/>
              <a:t>Barringer</a:t>
            </a:r>
            <a:r>
              <a:rPr lang="en-US" dirty="0" smtClean="0"/>
              <a:t> Fellow-2013</a:t>
            </a:r>
            <a:endParaRPr lang="en-US" dirty="0"/>
          </a:p>
        </p:txBody>
      </p:sp>
    </p:spTree>
    <p:extLst>
      <p:ext uri="{BB962C8B-B14F-4D97-AF65-F5344CB8AC3E}">
        <p14:creationId xmlns:p14="http://schemas.microsoft.com/office/powerpoint/2010/main" val="762635062"/>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400" dirty="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r>
              <a:rPr lang="en-US" sz="1200" dirty="0">
                <a:latin typeface="Lucida Calligraphy" pitchFamily="66" charset="0"/>
                <a:ea typeface="Tahoma" pitchFamily="34" charset="0"/>
                <a:cs typeface="Tahoma" pitchFamily="34" charset="0"/>
              </a:rPr>
              <a:t/>
            </a:r>
            <a:br>
              <a:rPr lang="en-US" sz="1200" dirty="0">
                <a:latin typeface="Lucida Calligraphy" pitchFamily="66" charset="0"/>
                <a:ea typeface="Tahoma" pitchFamily="34" charset="0"/>
                <a:cs typeface="Tahoma" pitchFamily="34" charset="0"/>
              </a:rPr>
            </a:br>
            <a:r>
              <a:rPr lang="en-US" sz="1200" dirty="0">
                <a:latin typeface="Tahoma" pitchFamily="34" charset="0"/>
                <a:ea typeface="Tahoma" pitchFamily="34" charset="0"/>
                <a:cs typeface="Tahoma" pitchFamily="34" charset="0"/>
              </a:rPr>
              <a:t/>
            </a:r>
            <a:br>
              <a:rPr lang="en-US" sz="1200" dirty="0">
                <a:latin typeface="Tahoma" pitchFamily="34"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Evidence of </a:t>
            </a:r>
            <a:r>
              <a:rPr lang="en-US" sz="1400" dirty="0" smtClean="0">
                <a:latin typeface="Lucida Calligraphy" pitchFamily="66" charset="0"/>
                <a:ea typeface="Tahoma" pitchFamily="34" charset="0"/>
                <a:cs typeface="Tahoma" pitchFamily="34" charset="0"/>
              </a:rPr>
              <a:t>Jefferson’s thoughts </a:t>
            </a:r>
            <a:r>
              <a:rPr lang="en-US" sz="1400" dirty="0">
                <a:latin typeface="Lucida Calligraphy" pitchFamily="66" charset="0"/>
                <a:ea typeface="Tahoma" pitchFamily="34" charset="0"/>
                <a:cs typeface="Tahoma" pitchFamily="34" charset="0"/>
              </a:rPr>
              <a:t>about his own thinking—metacognition</a:t>
            </a:r>
            <a:br>
              <a:rPr lang="en-US" sz="1400" dirty="0">
                <a:latin typeface="Lucida Calligraphy" pitchFamily="66"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
            </a:r>
            <a:br>
              <a:rPr lang="en-US" sz="1400" dirty="0">
                <a:latin typeface="Lucida Calligraphy" pitchFamily="66" charset="0"/>
                <a:ea typeface="Tahoma" pitchFamily="34" charset="0"/>
                <a:cs typeface="Tahoma" pitchFamily="34" charset="0"/>
              </a:rPr>
            </a:br>
            <a:endParaRPr lang="en-US" sz="1400" dirty="0">
              <a:latin typeface="Lucida Calligraphy" pitchFamily="66" charset="0"/>
            </a:endParaRPr>
          </a:p>
        </p:txBody>
      </p:sp>
      <p:sp>
        <p:nvSpPr>
          <p:cNvPr id="3" name="Content Placeholder 2"/>
          <p:cNvSpPr>
            <a:spLocks noGrp="1"/>
          </p:cNvSpPr>
          <p:nvPr>
            <p:ph idx="1"/>
          </p:nvPr>
        </p:nvSpPr>
        <p:spPr/>
        <p:txBody>
          <a:bodyPr>
            <a:normAutofit/>
          </a:bodyPr>
          <a:lstStyle/>
          <a:p>
            <a:pPr marL="0" indent="0">
              <a:buNone/>
            </a:pPr>
            <a:r>
              <a:rPr lang="en-US" sz="1400" dirty="0" smtClean="0">
                <a:latin typeface="Tahoma" pitchFamily="34" charset="0"/>
                <a:ea typeface="Tahoma" pitchFamily="34" charset="0"/>
                <a:cs typeface="Tahoma" pitchFamily="34" charset="0"/>
              </a:rPr>
              <a:t>Refer to the following site to acquire an understanding of Thomas Jefferson’s collection of petit-format books at Poplar Forest: </a:t>
            </a:r>
            <a:r>
              <a:rPr lang="en-US" sz="1400" dirty="0" smtClean="0">
                <a:latin typeface="Tahoma" pitchFamily="34" charset="0"/>
                <a:ea typeface="Tahoma" pitchFamily="34" charset="0"/>
                <a:cs typeface="Tahoma" pitchFamily="34" charset="0"/>
                <a:hlinkClick r:id="rId2"/>
              </a:rPr>
              <a:t> </a:t>
            </a:r>
            <a:r>
              <a:rPr lang="en-US" sz="1400" dirty="0">
                <a:latin typeface="Tahoma" pitchFamily="34" charset="0"/>
                <a:ea typeface="Tahoma" pitchFamily="34" charset="0"/>
                <a:cs typeface="Tahoma" pitchFamily="34" charset="0"/>
                <a:hlinkClick r:id="rId2"/>
              </a:rPr>
              <a:t>http://www.monticello.org/site/research-and-collections/bookcase-petit-format-book</a:t>
            </a:r>
            <a:r>
              <a:rPr lang="en-US" sz="1400" dirty="0" smtClean="0">
                <a:latin typeface="Tahoma" pitchFamily="34" charset="0"/>
                <a:ea typeface="Tahoma" pitchFamily="34" charset="0"/>
                <a:cs typeface="Tahoma" pitchFamily="34" charset="0"/>
              </a:rPr>
              <a:t> </a:t>
            </a:r>
            <a:endParaRPr lang="en-US" sz="1400" dirty="0">
              <a:latin typeface="Tahoma" pitchFamily="34" charset="0"/>
              <a:ea typeface="Tahoma" pitchFamily="34" charset="0"/>
              <a:cs typeface="Tahoma" pitchFamily="34" charset="0"/>
            </a:endParaRPr>
          </a:p>
        </p:txBody>
      </p:sp>
      <p:pic>
        <p:nvPicPr>
          <p:cNvPr id="5" name="Content Placeholder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2848829" y="2514600"/>
            <a:ext cx="3175543" cy="2111014"/>
          </a:xfrm>
          <a:prstGeom prst="rect">
            <a:avLst/>
          </a:prstGeom>
        </p:spPr>
      </p:pic>
      <p:sp>
        <p:nvSpPr>
          <p:cNvPr id="6" name="TextBox 5"/>
          <p:cNvSpPr txBox="1"/>
          <p:nvPr/>
        </p:nvSpPr>
        <p:spPr>
          <a:xfrm>
            <a:off x="4572000" y="4800600"/>
            <a:ext cx="2971800" cy="646331"/>
          </a:xfrm>
          <a:prstGeom prst="rect">
            <a:avLst/>
          </a:prstGeom>
          <a:noFill/>
        </p:spPr>
        <p:txBody>
          <a:bodyPr wrap="square" rtlCol="0">
            <a:spAutoFit/>
          </a:bodyPr>
          <a:lstStyle/>
          <a:p>
            <a:r>
              <a:rPr lang="en-US" sz="1200" dirty="0" smtClean="0">
                <a:latin typeface="Times New Roman" pitchFamily="18" charset="0"/>
                <a:cs typeface="Times New Roman" pitchFamily="18" charset="0"/>
              </a:rPr>
              <a:t>Collection of petit-format books, Special Collections, University of Virginia, Charlottesville, VA.</a:t>
            </a:r>
            <a:endParaRPr lang="en-US" sz="1200" dirty="0">
              <a:latin typeface="Times New Roman" pitchFamily="18" charset="0"/>
              <a:cs typeface="Times New Roman" pitchFamily="18" charset="0"/>
            </a:endParaRPr>
          </a:p>
        </p:txBody>
      </p:sp>
      <p:sp>
        <p:nvSpPr>
          <p:cNvPr id="4" name="Footer Placeholder 3"/>
          <p:cNvSpPr>
            <a:spLocks noGrp="1"/>
          </p:cNvSpPr>
          <p:nvPr>
            <p:ph type="ftr" sz="quarter" idx="11"/>
          </p:nvPr>
        </p:nvSpPr>
        <p:spPr/>
        <p:txBody>
          <a:bodyPr/>
          <a:lstStyle/>
          <a:p>
            <a:r>
              <a:rPr lang="en-US" smtClean="0"/>
              <a:t>Darla Gerlach, EdD, Barringer Fellow-2013</a:t>
            </a:r>
            <a:endParaRPr lang="en-US" dirty="0"/>
          </a:p>
        </p:txBody>
      </p:sp>
    </p:spTree>
    <p:extLst>
      <p:ext uri="{BB962C8B-B14F-4D97-AF65-F5344CB8AC3E}">
        <p14:creationId xmlns:p14="http://schemas.microsoft.com/office/powerpoint/2010/main" val="886366434"/>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sz="1400" dirty="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r>
              <a:rPr lang="en-US" sz="1200" dirty="0">
                <a:latin typeface="Lucida Calligraphy" pitchFamily="66" charset="0"/>
                <a:ea typeface="Tahoma" pitchFamily="34" charset="0"/>
                <a:cs typeface="Tahoma" pitchFamily="34" charset="0"/>
              </a:rPr>
              <a:t/>
            </a:r>
            <a:br>
              <a:rPr lang="en-US" sz="1200" dirty="0">
                <a:latin typeface="Lucida Calligraphy" pitchFamily="66" charset="0"/>
                <a:ea typeface="Tahoma" pitchFamily="34" charset="0"/>
                <a:cs typeface="Tahoma" pitchFamily="34" charset="0"/>
              </a:rPr>
            </a:br>
            <a:r>
              <a:rPr lang="en-US" sz="1200" dirty="0">
                <a:latin typeface="Tahoma" pitchFamily="34" charset="0"/>
                <a:ea typeface="Tahoma" pitchFamily="34" charset="0"/>
                <a:cs typeface="Tahoma" pitchFamily="34" charset="0"/>
              </a:rPr>
              <a:t/>
            </a:r>
            <a:br>
              <a:rPr lang="en-US" sz="1200" dirty="0">
                <a:latin typeface="Tahoma" pitchFamily="34"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Evidence of </a:t>
            </a:r>
            <a:r>
              <a:rPr lang="en-US" sz="1400" dirty="0" smtClean="0">
                <a:latin typeface="Lucida Calligraphy" pitchFamily="66" charset="0"/>
                <a:ea typeface="Tahoma" pitchFamily="34" charset="0"/>
                <a:cs typeface="Tahoma" pitchFamily="34" charset="0"/>
              </a:rPr>
              <a:t>Jefferson’s thoughts </a:t>
            </a:r>
            <a:r>
              <a:rPr lang="en-US" sz="1400" dirty="0">
                <a:latin typeface="Lucida Calligraphy" pitchFamily="66" charset="0"/>
                <a:ea typeface="Tahoma" pitchFamily="34" charset="0"/>
                <a:cs typeface="Tahoma" pitchFamily="34" charset="0"/>
              </a:rPr>
              <a:t>about his own thinking—metacognition</a:t>
            </a:r>
            <a:br>
              <a:rPr lang="en-US" sz="1400" dirty="0">
                <a:latin typeface="Lucida Calligraphy" pitchFamily="66"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
            </a:r>
            <a:br>
              <a:rPr lang="en-US" sz="1400" dirty="0">
                <a:latin typeface="Lucida Calligraphy" pitchFamily="66" charset="0"/>
                <a:ea typeface="Tahoma" pitchFamily="34" charset="0"/>
                <a:cs typeface="Tahoma" pitchFamily="34" charset="0"/>
              </a:rPr>
            </a:br>
            <a:endParaRPr lang="en-US" sz="1400" dirty="0">
              <a:latin typeface="Lucida Calligraphy" pitchFamily="66" charset="0"/>
            </a:endParaRPr>
          </a:p>
        </p:txBody>
      </p:sp>
      <p:sp>
        <p:nvSpPr>
          <p:cNvPr id="6" name="Content Placeholder 5"/>
          <p:cNvSpPr>
            <a:spLocks noGrp="1"/>
          </p:cNvSpPr>
          <p:nvPr>
            <p:ph idx="1"/>
          </p:nvPr>
        </p:nvSpPr>
        <p:spPr/>
        <p:txBody>
          <a:bodyPr>
            <a:normAutofit lnSpcReduction="10000"/>
          </a:bodyPr>
          <a:lstStyle/>
          <a:p>
            <a:pPr marL="0" indent="0">
              <a:buNone/>
            </a:pPr>
            <a:r>
              <a:rPr lang="en-US" sz="1400" dirty="0" smtClean="0">
                <a:latin typeface="Tahoma" pitchFamily="34" charset="0"/>
                <a:ea typeface="Tahoma" pitchFamily="34" charset="0"/>
                <a:cs typeface="Tahoma" pitchFamily="34" charset="0"/>
              </a:rPr>
              <a:t>Students:  After learning about Thomas Jefferson’s designs for personal space within Monticello and Poplar Forest and the concept of “thinking about thinking,” reflect on a topic that you would like to write about and construct an artifact, a petit-format book.  </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This </a:t>
            </a:r>
            <a:r>
              <a:rPr lang="en-US" sz="1400" dirty="0">
                <a:latin typeface="Tahoma" pitchFamily="34" charset="0"/>
                <a:ea typeface="Tahoma" pitchFamily="34" charset="0"/>
                <a:cs typeface="Tahoma" pitchFamily="34" charset="0"/>
              </a:rPr>
              <a:t>is </a:t>
            </a:r>
            <a:r>
              <a:rPr lang="en-US" sz="1400" dirty="0" smtClean="0">
                <a:latin typeface="Tahoma" pitchFamily="34" charset="0"/>
                <a:ea typeface="Tahoma" pitchFamily="34" charset="0"/>
                <a:cs typeface="Tahoma" pitchFamily="34" charset="0"/>
              </a:rPr>
              <a:t>the </a:t>
            </a:r>
            <a:r>
              <a:rPr lang="en-US" sz="1400" dirty="0">
                <a:latin typeface="Tahoma" pitchFamily="34" charset="0"/>
                <a:ea typeface="Tahoma" pitchFamily="34" charset="0"/>
                <a:cs typeface="Tahoma" pitchFamily="34" charset="0"/>
              </a:rPr>
              <a:t>culminating product of this project-based learning experience. </a:t>
            </a:r>
            <a:r>
              <a:rPr lang="en-US" sz="1400" dirty="0" smtClean="0">
                <a:latin typeface="Tahoma" pitchFamily="34" charset="0"/>
                <a:ea typeface="Tahoma" pitchFamily="34" charset="0"/>
                <a:cs typeface="Tahoma" pitchFamily="34" charset="0"/>
              </a:rPr>
              <a:t> Reflect </a:t>
            </a:r>
            <a:r>
              <a:rPr lang="en-US" sz="1400" dirty="0">
                <a:latin typeface="Tahoma" pitchFamily="34" charset="0"/>
                <a:ea typeface="Tahoma" pitchFamily="34" charset="0"/>
                <a:cs typeface="Tahoma" pitchFamily="34" charset="0"/>
              </a:rPr>
              <a:t>on information that has been discussed </a:t>
            </a:r>
            <a:r>
              <a:rPr lang="en-US" sz="1400" dirty="0" smtClean="0">
                <a:latin typeface="Tahoma" pitchFamily="34" charset="0"/>
                <a:ea typeface="Tahoma" pitchFamily="34" charset="0"/>
                <a:cs typeface="Tahoma" pitchFamily="34" charset="0"/>
              </a:rPr>
              <a:t>in this unit and personally chose a topic that interests you for your book.   </a:t>
            </a:r>
            <a:r>
              <a:rPr lang="en-US" sz="1400" dirty="0" smtClean="0"/>
              <a:t>  </a:t>
            </a:r>
            <a:r>
              <a:rPr lang="en-US" sz="1400" dirty="0">
                <a:latin typeface="Tahoma" pitchFamily="34" charset="0"/>
                <a:ea typeface="Tahoma" pitchFamily="34" charset="0"/>
                <a:cs typeface="Tahoma" pitchFamily="34" charset="0"/>
              </a:rPr>
              <a:t>Perhaps </a:t>
            </a:r>
            <a:r>
              <a:rPr lang="en-US" sz="1400" dirty="0" smtClean="0">
                <a:latin typeface="Tahoma" pitchFamily="34" charset="0"/>
                <a:ea typeface="Tahoma" pitchFamily="34" charset="0"/>
                <a:cs typeface="Tahoma" pitchFamily="34" charset="0"/>
              </a:rPr>
              <a:t>you </a:t>
            </a:r>
            <a:r>
              <a:rPr lang="en-US" sz="1400" dirty="0">
                <a:latin typeface="Tahoma" pitchFamily="34" charset="0"/>
                <a:ea typeface="Tahoma" pitchFamily="34" charset="0"/>
                <a:cs typeface="Tahoma" pitchFamily="34" charset="0"/>
              </a:rPr>
              <a:t>will write about a particular character trait; a memorable gardening experience;  a poem reflecting nature;  </a:t>
            </a:r>
            <a:r>
              <a:rPr lang="en-US" sz="1400" dirty="0" smtClean="0">
                <a:latin typeface="Tahoma" pitchFamily="34" charset="0"/>
                <a:ea typeface="Tahoma" pitchFamily="34" charset="0"/>
                <a:cs typeface="Tahoma" pitchFamily="34" charset="0"/>
              </a:rPr>
              <a:t>questions </a:t>
            </a:r>
            <a:r>
              <a:rPr lang="en-US" sz="1400" dirty="0">
                <a:latin typeface="Tahoma" pitchFamily="34" charset="0"/>
                <a:ea typeface="Tahoma" pitchFamily="34" charset="0"/>
                <a:cs typeface="Tahoma" pitchFamily="34" charset="0"/>
              </a:rPr>
              <a:t>that </a:t>
            </a:r>
            <a:r>
              <a:rPr lang="en-US" sz="1400" dirty="0" smtClean="0">
                <a:latin typeface="Tahoma" pitchFamily="34" charset="0"/>
                <a:ea typeface="Tahoma" pitchFamily="34" charset="0"/>
                <a:cs typeface="Tahoma" pitchFamily="34" charset="0"/>
              </a:rPr>
              <a:t>you </a:t>
            </a:r>
            <a:r>
              <a:rPr lang="en-US" sz="1400" dirty="0">
                <a:latin typeface="Tahoma" pitchFamily="34" charset="0"/>
                <a:ea typeface="Tahoma" pitchFamily="34" charset="0"/>
                <a:cs typeface="Tahoma" pitchFamily="34" charset="0"/>
              </a:rPr>
              <a:t>are asking </a:t>
            </a:r>
            <a:r>
              <a:rPr lang="en-US" sz="1400" dirty="0" smtClean="0">
                <a:latin typeface="Tahoma" pitchFamily="34" charset="0"/>
                <a:ea typeface="Tahoma" pitchFamily="34" charset="0"/>
                <a:cs typeface="Tahoma" pitchFamily="34" charset="0"/>
              </a:rPr>
              <a:t>yourselves </a:t>
            </a:r>
            <a:r>
              <a:rPr lang="en-US" sz="1400" dirty="0">
                <a:latin typeface="Tahoma" pitchFamily="34" charset="0"/>
                <a:ea typeface="Tahoma" pitchFamily="34" charset="0"/>
                <a:cs typeface="Tahoma" pitchFamily="34" charset="0"/>
              </a:rPr>
              <a:t>about </a:t>
            </a:r>
            <a:r>
              <a:rPr lang="en-US" sz="1400" dirty="0" smtClean="0">
                <a:latin typeface="Tahoma" pitchFamily="34" charset="0"/>
                <a:ea typeface="Tahoma" pitchFamily="34" charset="0"/>
                <a:cs typeface="Tahoma" pitchFamily="34" charset="0"/>
              </a:rPr>
              <a:t>your </a:t>
            </a:r>
            <a:r>
              <a:rPr lang="en-US" sz="1400" dirty="0">
                <a:latin typeface="Tahoma" pitchFamily="34" charset="0"/>
                <a:ea typeface="Tahoma" pitchFamily="34" charset="0"/>
                <a:cs typeface="Tahoma" pitchFamily="34" charset="0"/>
              </a:rPr>
              <a:t>scientific observations similar to Jefferson’s “Queries” he posed in his book, </a:t>
            </a:r>
            <a:r>
              <a:rPr lang="en-US" sz="1400" i="1" dirty="0">
                <a:latin typeface="Tahoma" pitchFamily="34" charset="0"/>
                <a:ea typeface="Tahoma" pitchFamily="34" charset="0"/>
                <a:cs typeface="Tahoma" pitchFamily="34" charset="0"/>
              </a:rPr>
              <a:t>Notes on the State of </a:t>
            </a:r>
            <a:r>
              <a:rPr lang="en-US" sz="1400" i="1" dirty="0" smtClean="0">
                <a:latin typeface="Tahoma" pitchFamily="34" charset="0"/>
                <a:ea typeface="Tahoma" pitchFamily="34" charset="0"/>
                <a:cs typeface="Tahoma" pitchFamily="34" charset="0"/>
              </a:rPr>
              <a:t>Virginia 1743-1826</a:t>
            </a:r>
            <a:r>
              <a:rPr lang="en-US" sz="1400" dirty="0" smtClean="0">
                <a:latin typeface="Tahoma" pitchFamily="34" charset="0"/>
                <a:ea typeface="Tahoma" pitchFamily="34" charset="0"/>
                <a:cs typeface="Tahoma" pitchFamily="34" charset="0"/>
              </a:rPr>
              <a:t> </a:t>
            </a:r>
            <a:r>
              <a:rPr lang="en-US" sz="1400" dirty="0">
                <a:latin typeface="Tahoma" pitchFamily="34" charset="0"/>
                <a:ea typeface="Tahoma" pitchFamily="34" charset="0"/>
                <a:cs typeface="Tahoma" pitchFamily="34" charset="0"/>
              </a:rPr>
              <a:t>(1787); </a:t>
            </a:r>
            <a:r>
              <a:rPr lang="en-US" sz="1400" dirty="0" smtClean="0">
                <a:latin typeface="Tahoma" pitchFamily="34" charset="0"/>
                <a:ea typeface="Tahoma" pitchFamily="34" charset="0"/>
                <a:cs typeface="Tahoma" pitchFamily="34" charset="0"/>
              </a:rPr>
              <a:t>Jefferson’s </a:t>
            </a:r>
            <a:r>
              <a:rPr lang="en-US" sz="1400" dirty="0">
                <a:latin typeface="Tahoma" pitchFamily="34" charset="0"/>
                <a:ea typeface="Tahoma" pitchFamily="34" charset="0"/>
                <a:cs typeface="Tahoma" pitchFamily="34" charset="0"/>
              </a:rPr>
              <a:t>pet bird, </a:t>
            </a:r>
            <a:r>
              <a:rPr lang="en-US" sz="1400" dirty="0" smtClean="0">
                <a:latin typeface="Tahoma" pitchFamily="34" charset="0"/>
                <a:ea typeface="Tahoma" pitchFamily="34" charset="0"/>
                <a:cs typeface="Tahoma" pitchFamily="34" charset="0"/>
              </a:rPr>
              <a:t>a mockingbird; travel; your favorite hobby or sport; or a book that Thomas Jefferson would author about his travels or interests.  You may like to include any artifacts that relate to the subject matter of your book (i.e. if you are writing about biking, you may want to include a bike route in  your book or if you are writing about cooking, you may want to include a favorite recipe).  Students should include a Table of Contents in their books that assists them in organizing their thoughts.  This concept is evidence of organized thinking reflective of Jefferson’s attention to logical thinking.   </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Students can share their books with the class and include a discussion of their ideas of personal space</a:t>
            </a:r>
          </a:p>
          <a:p>
            <a:pPr marL="0" indent="0">
              <a:buNone/>
            </a:pPr>
            <a:r>
              <a:rPr lang="en-US" sz="1400" dirty="0">
                <a:latin typeface="Tahoma" pitchFamily="34" charset="0"/>
                <a:ea typeface="Tahoma" pitchFamily="34" charset="0"/>
                <a:cs typeface="Tahoma" pitchFamily="34" charset="0"/>
              </a:rPr>
              <a:t>w</a:t>
            </a:r>
            <a:r>
              <a:rPr lang="en-US" sz="1400" dirty="0" smtClean="0">
                <a:latin typeface="Tahoma" pitchFamily="34" charset="0"/>
                <a:ea typeface="Tahoma" pitchFamily="34" charset="0"/>
                <a:cs typeface="Tahoma" pitchFamily="34" charset="0"/>
              </a:rPr>
              <a:t>ithin their environment.  </a:t>
            </a:r>
            <a:endParaRPr lang="en-US" sz="1400" dirty="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   </a:t>
            </a: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smtClean="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sp>
        <p:nvSpPr>
          <p:cNvPr id="3" name="Footer Placeholder 2"/>
          <p:cNvSpPr>
            <a:spLocks noGrp="1"/>
          </p:cNvSpPr>
          <p:nvPr>
            <p:ph type="ftr" sz="quarter" idx="11"/>
          </p:nvPr>
        </p:nvSpPr>
        <p:spPr/>
        <p:txBody>
          <a:bodyPr/>
          <a:lstStyle/>
          <a:p>
            <a:r>
              <a:rPr lang="en-US" smtClean="0"/>
              <a:t>Darla Gerlach, EdD, Barringer Fellow-2013</a:t>
            </a:r>
            <a:endParaRPr lang="en-US" dirty="0"/>
          </a:p>
        </p:txBody>
      </p:sp>
    </p:spTree>
    <p:extLst>
      <p:ext uri="{BB962C8B-B14F-4D97-AF65-F5344CB8AC3E}">
        <p14:creationId xmlns:p14="http://schemas.microsoft.com/office/powerpoint/2010/main" val="40822486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9600" y="304800"/>
            <a:ext cx="8077200" cy="457200"/>
          </a:xfrm>
        </p:spPr>
        <p:txBody>
          <a:bodyPr>
            <a:normAutofit fontScale="90000"/>
          </a:bodyPr>
          <a:lstStyle/>
          <a:p>
            <a:r>
              <a:rPr lang="en-US" sz="1400" dirty="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endParaRPr lang="en-US" sz="1400" dirty="0">
              <a:latin typeface="Lucida Calligraphy" pitchFamily="66" charset="0"/>
            </a:endParaRPr>
          </a:p>
        </p:txBody>
      </p:sp>
      <p:sp>
        <p:nvSpPr>
          <p:cNvPr id="3" name="Content Placeholder 2"/>
          <p:cNvSpPr>
            <a:spLocks noGrp="1"/>
          </p:cNvSpPr>
          <p:nvPr>
            <p:ph idx="1"/>
          </p:nvPr>
        </p:nvSpPr>
        <p:spPr>
          <a:xfrm>
            <a:off x="533400" y="1143000"/>
            <a:ext cx="8153400" cy="4983163"/>
          </a:xfrm>
        </p:spPr>
        <p:txBody>
          <a:bodyPr>
            <a:normAutofit/>
          </a:bodyPr>
          <a:lstStyle/>
          <a:p>
            <a:pPr marL="0" indent="0">
              <a:buNone/>
            </a:pPr>
            <a:r>
              <a:rPr lang="en-US" sz="1200" dirty="0" smtClean="0">
                <a:latin typeface="Tahoma" pitchFamily="34" charset="0"/>
                <a:ea typeface="Tahoma" pitchFamily="34" charset="0"/>
                <a:cs typeface="Tahoma" pitchFamily="34" charset="0"/>
              </a:rPr>
              <a:t>Are there architectural and landscape aspects of Thomas Jefferson’s homes at Monticello and Poplar Forest that reflect his need for private space?  </a:t>
            </a:r>
          </a:p>
          <a:p>
            <a:pPr marL="0" indent="0">
              <a:buNone/>
            </a:pPr>
            <a:endParaRPr lang="en-US" sz="1200" dirty="0" smtClean="0">
              <a:latin typeface="Tahoma" pitchFamily="34" charset="0"/>
              <a:ea typeface="Tahoma" pitchFamily="34" charset="0"/>
              <a:cs typeface="Tahoma" pitchFamily="34" charset="0"/>
            </a:endParaRPr>
          </a:p>
          <a:p>
            <a:pPr marL="0" indent="0">
              <a:buNone/>
            </a:pPr>
            <a:r>
              <a:rPr lang="en-US" sz="1200" dirty="0" smtClean="0">
                <a:latin typeface="Tahoma" pitchFamily="34" charset="0"/>
                <a:ea typeface="Tahoma" pitchFamily="34" charset="0"/>
                <a:cs typeface="Tahoma" pitchFamily="34" charset="0"/>
              </a:rPr>
              <a:t>Jack McLaughlin notes:</a:t>
            </a:r>
          </a:p>
          <a:p>
            <a:pPr marL="0" indent="0">
              <a:buNone/>
            </a:pPr>
            <a:r>
              <a:rPr lang="en-US" sz="1200" dirty="0" smtClean="0">
                <a:latin typeface="Tahoma" pitchFamily="34" charset="0"/>
                <a:ea typeface="Tahoma" pitchFamily="34" charset="0"/>
                <a:cs typeface="Tahoma" pitchFamily="34" charset="0"/>
              </a:rPr>
              <a:t>“Windows were an architectural paradox for Jefferson; they admitted the light and ventilation that he found essential for work and comfort, but they also denied him solitude and privacy.  The venetian blind, with its adjustable louvers, was a filter that allowed him to control light and air without being seen.  Blinds were at once a functional, utilitarian device and a symbol of the Jefferson personality.  He was a man who revealed to others only what he chose to; he remained fixedly concealed behind what we would call his defenses—observing all but seldom revealing.  Only with his close family, in the confines of the walls of Monticello, did he allow himself to be seen, to reveal his needs for, and his capacity to show, love and affection.  These private feelings were not for public display; therefore as Jefferson’s fame grew during his presidency, and Monticello became increasingly an inn, his need to control his privacy intensified.”  (McLaughlin, p. 327).  </a:t>
            </a:r>
          </a:p>
          <a:p>
            <a:pPr marL="0" indent="0">
              <a:buNone/>
            </a:pPr>
            <a:endParaRPr lang="en-US" sz="1200" dirty="0">
              <a:latin typeface="Tahoma" pitchFamily="34" charset="0"/>
              <a:ea typeface="Tahoma" pitchFamily="34" charset="0"/>
              <a:cs typeface="Tahoma" pitchFamily="34" charset="0"/>
            </a:endParaRPr>
          </a:p>
          <a:p>
            <a:pPr marL="0" indent="0">
              <a:buNone/>
            </a:pPr>
            <a:r>
              <a:rPr lang="en-US" sz="1200" dirty="0" smtClean="0">
                <a:latin typeface="Tahoma" pitchFamily="34" charset="0"/>
                <a:ea typeface="Tahoma" pitchFamily="34" charset="0"/>
                <a:cs typeface="Tahoma" pitchFamily="34" charset="0"/>
              </a:rPr>
              <a:t>Read </a:t>
            </a:r>
            <a:r>
              <a:rPr lang="en-US" sz="1200" i="1" dirty="0" smtClean="0">
                <a:latin typeface="Tahoma" pitchFamily="34" charset="0"/>
                <a:ea typeface="Tahoma" pitchFamily="34" charset="0"/>
                <a:cs typeface="Tahoma" pitchFamily="34" charset="0"/>
              </a:rPr>
              <a:t>Route to Poplar Forest</a:t>
            </a:r>
            <a:r>
              <a:rPr lang="en-US" sz="1200" dirty="0" smtClean="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hlinkClick r:id="rId2"/>
              </a:rPr>
              <a:t>http://www.monticello.org/site/research-and-collections/route-to-poplar-forest</a:t>
            </a:r>
            <a:r>
              <a:rPr lang="en-US" sz="1200" dirty="0">
                <a:latin typeface="Tahoma" pitchFamily="34" charset="0"/>
                <a:ea typeface="Tahoma" pitchFamily="34" charset="0"/>
                <a:cs typeface="Tahoma" pitchFamily="34" charset="0"/>
              </a:rPr>
              <a:t>:</a:t>
            </a:r>
            <a:r>
              <a:rPr lang="en-US" sz="1200" dirty="0" smtClean="0">
                <a:latin typeface="Tahoma" pitchFamily="34" charset="0"/>
                <a:ea typeface="Tahoma" pitchFamily="34" charset="0"/>
                <a:cs typeface="Tahoma" pitchFamily="34" charset="0"/>
              </a:rPr>
              <a:t>  </a:t>
            </a:r>
            <a:endParaRPr lang="en-US" sz="1200" dirty="0">
              <a:latin typeface="Tahoma" pitchFamily="34" charset="0"/>
              <a:ea typeface="Tahoma" pitchFamily="34" charset="0"/>
              <a:cs typeface="Tahoma" pitchFamily="34" charset="0"/>
            </a:endParaRPr>
          </a:p>
          <a:p>
            <a:pPr marL="0" indent="0">
              <a:buNone/>
            </a:pPr>
            <a:endParaRPr lang="en-US" sz="1200" dirty="0">
              <a:latin typeface="Tahoma" pitchFamily="34" charset="0"/>
              <a:ea typeface="Tahoma" pitchFamily="34" charset="0"/>
              <a:cs typeface="Tahoma" pitchFamily="34" charset="0"/>
            </a:endParaRPr>
          </a:p>
          <a:p>
            <a:pPr marL="0" indent="0">
              <a:buNone/>
            </a:pPr>
            <a:r>
              <a:rPr lang="en-US" sz="1200" dirty="0" smtClean="0">
                <a:latin typeface="Tahoma" pitchFamily="34" charset="0"/>
                <a:ea typeface="Tahoma" pitchFamily="34" charset="0"/>
                <a:cs typeface="Tahoma" pitchFamily="34" charset="0"/>
              </a:rPr>
              <a:t>“In a letter to Benjamin Rush dated August 17, 1811, Thomas Jefferson states:</a:t>
            </a:r>
          </a:p>
          <a:p>
            <a:pPr marL="0" indent="0">
              <a:buNone/>
            </a:pPr>
            <a:r>
              <a:rPr lang="en-US" sz="1200" dirty="0" smtClean="0">
                <a:latin typeface="Tahoma" pitchFamily="34" charset="0"/>
                <a:ea typeface="Tahoma" pitchFamily="34" charset="0"/>
                <a:cs typeface="Tahoma" pitchFamily="34" charset="0"/>
              </a:rPr>
              <a:t>‘I write to you from a place ninety miles from Monticello, near the New London of this State, which I visit three or four times a year, and stay from a fortnight to a month at a time.  I have fixed myself comfortably, keep some books here, bring others occasionally, am in the solitude of a hermit, and quite at leisure to attend to my absent friends.’  (Lipscomb and Bergh, </a:t>
            </a:r>
            <a:r>
              <a:rPr lang="en-US" sz="1200" i="1" dirty="0" smtClean="0">
                <a:latin typeface="Tahoma" pitchFamily="34" charset="0"/>
                <a:ea typeface="Tahoma" pitchFamily="34" charset="0"/>
                <a:cs typeface="Tahoma" pitchFamily="34" charset="0"/>
              </a:rPr>
              <a:t>Jefferson</a:t>
            </a:r>
            <a:r>
              <a:rPr lang="en-US" sz="1200" dirty="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rPr>
              <a:t>13: 74-75 in </a:t>
            </a:r>
            <a:r>
              <a:rPr lang="en-US" sz="1200" i="1" dirty="0" smtClean="0">
                <a:latin typeface="Tahoma" pitchFamily="34" charset="0"/>
                <a:ea typeface="Tahoma" pitchFamily="34" charset="0"/>
                <a:cs typeface="Tahoma" pitchFamily="34" charset="0"/>
              </a:rPr>
              <a:t>Thomas Jefferson’s Garden Book, </a:t>
            </a:r>
            <a:r>
              <a:rPr lang="en-US" sz="1200" dirty="0" smtClean="0">
                <a:latin typeface="Tahoma" pitchFamily="34" charset="0"/>
                <a:ea typeface="Tahoma" pitchFamily="34" charset="0"/>
                <a:cs typeface="Tahoma" pitchFamily="34" charset="0"/>
              </a:rPr>
              <a:t>ed. E. M. Betts).”  </a:t>
            </a:r>
          </a:p>
          <a:p>
            <a:pPr marL="0" indent="0">
              <a:buNone/>
            </a:pPr>
            <a:endParaRPr lang="en-US" sz="1200" i="1"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1885946951"/>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229600" cy="685800"/>
          </a:xfrm>
        </p:spPr>
        <p:txBody>
          <a:bodyPr>
            <a:normAutofit fontScale="90000"/>
          </a:bodyPr>
          <a:lstStyle/>
          <a:p>
            <a:r>
              <a:rPr lang="en-US" sz="1400" dirty="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r>
              <a:rPr lang="en-US" sz="1200" dirty="0">
                <a:latin typeface="Lucida Calligraphy" pitchFamily="66" charset="0"/>
                <a:ea typeface="Tahoma" pitchFamily="34" charset="0"/>
                <a:cs typeface="Tahoma" pitchFamily="34" charset="0"/>
              </a:rPr>
              <a:t/>
            </a:r>
            <a:br>
              <a:rPr lang="en-US" sz="1200" dirty="0">
                <a:latin typeface="Lucida Calligraphy" pitchFamily="66" charset="0"/>
                <a:ea typeface="Tahoma" pitchFamily="34" charset="0"/>
                <a:cs typeface="Tahoma" pitchFamily="34" charset="0"/>
              </a:rPr>
            </a:br>
            <a:r>
              <a:rPr lang="en-US" sz="1200" dirty="0">
                <a:latin typeface="Tahoma" pitchFamily="34" charset="0"/>
                <a:ea typeface="Tahoma" pitchFamily="34" charset="0"/>
                <a:cs typeface="Tahoma" pitchFamily="34" charset="0"/>
              </a:rPr>
              <a:t/>
            </a:r>
            <a:br>
              <a:rPr lang="en-US" sz="1200" dirty="0">
                <a:latin typeface="Tahoma" pitchFamily="34"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Evidence of </a:t>
            </a:r>
            <a:r>
              <a:rPr lang="en-US" sz="1400" dirty="0" smtClean="0">
                <a:latin typeface="Lucida Calligraphy" pitchFamily="66" charset="0"/>
                <a:ea typeface="Tahoma" pitchFamily="34" charset="0"/>
                <a:cs typeface="Tahoma" pitchFamily="34" charset="0"/>
              </a:rPr>
              <a:t>Jefferson’s thoughts </a:t>
            </a:r>
            <a:r>
              <a:rPr lang="en-US" sz="1400" dirty="0">
                <a:latin typeface="Lucida Calligraphy" pitchFamily="66" charset="0"/>
                <a:ea typeface="Tahoma" pitchFamily="34" charset="0"/>
                <a:cs typeface="Tahoma" pitchFamily="34" charset="0"/>
              </a:rPr>
              <a:t>about his own thinking—metacognition</a:t>
            </a:r>
            <a:endParaRPr lang="en-US" sz="1400" dirty="0">
              <a:latin typeface="Lucida Calligraphy" pitchFamily="66" charset="0"/>
            </a:endParaRPr>
          </a:p>
        </p:txBody>
      </p:sp>
      <p:sp>
        <p:nvSpPr>
          <p:cNvPr id="3" name="Content Placeholder 2"/>
          <p:cNvSpPr>
            <a:spLocks noGrp="1"/>
          </p:cNvSpPr>
          <p:nvPr>
            <p:ph idx="1"/>
          </p:nvPr>
        </p:nvSpPr>
        <p:spPr/>
        <p:txBody>
          <a:bodyPr>
            <a:normAutofit/>
          </a:bodyPr>
          <a:lstStyle/>
          <a:p>
            <a:pPr marL="0" indent="0">
              <a:buNone/>
            </a:pPr>
            <a:r>
              <a:rPr lang="en-US" sz="1400" dirty="0" smtClean="0">
                <a:latin typeface="Tahoma" pitchFamily="34" charset="0"/>
                <a:ea typeface="Tahoma" pitchFamily="34" charset="0"/>
                <a:cs typeface="Tahoma" pitchFamily="34" charset="0"/>
              </a:rPr>
              <a:t>Suggestion for constructing this artifact, petit-format book:  </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Use materials found </a:t>
            </a:r>
            <a:r>
              <a:rPr lang="en-US" sz="1400" dirty="0">
                <a:latin typeface="Tahoma" pitchFamily="34" charset="0"/>
                <a:ea typeface="Tahoma" pitchFamily="34" charset="0"/>
                <a:cs typeface="Tahoma" pitchFamily="34" charset="0"/>
              </a:rPr>
              <a:t>around your </a:t>
            </a:r>
            <a:r>
              <a:rPr lang="en-US" sz="1400" dirty="0" smtClean="0">
                <a:latin typeface="Tahoma" pitchFamily="34" charset="0"/>
                <a:ea typeface="Tahoma" pitchFamily="34" charset="0"/>
                <a:cs typeface="Tahoma" pitchFamily="34" charset="0"/>
              </a:rPr>
              <a:t>house:  covers can </a:t>
            </a:r>
            <a:r>
              <a:rPr lang="en-US" sz="1400" dirty="0">
                <a:latin typeface="Tahoma" pitchFamily="34" charset="0"/>
                <a:ea typeface="Tahoma" pitchFamily="34" charset="0"/>
                <a:cs typeface="Tahoma" pitchFamily="34" charset="0"/>
              </a:rPr>
              <a:t>easily </a:t>
            </a:r>
            <a:r>
              <a:rPr lang="en-US" sz="1400" dirty="0" smtClean="0">
                <a:latin typeface="Tahoma" pitchFamily="34" charset="0"/>
                <a:ea typeface="Tahoma" pitchFamily="34" charset="0"/>
                <a:cs typeface="Tahoma" pitchFamily="34" charset="0"/>
              </a:rPr>
              <a:t>be constructed from </a:t>
            </a:r>
            <a:r>
              <a:rPr lang="en-US" sz="1400" dirty="0">
                <a:latin typeface="Tahoma" pitchFamily="34" charset="0"/>
                <a:ea typeface="Tahoma" pitchFamily="34" charset="0"/>
                <a:cs typeface="Tahoma" pitchFamily="34" charset="0"/>
              </a:rPr>
              <a:t>leftover cardboard and </a:t>
            </a:r>
            <a:r>
              <a:rPr lang="en-US" sz="1400" dirty="0" smtClean="0">
                <a:latin typeface="Tahoma" pitchFamily="34" charset="0"/>
                <a:ea typeface="Tahoma" pitchFamily="34" charset="0"/>
                <a:cs typeface="Tahoma" pitchFamily="34" charset="0"/>
              </a:rPr>
              <a:t>covered with </a:t>
            </a:r>
            <a:r>
              <a:rPr lang="en-US" sz="1400" dirty="0">
                <a:latin typeface="Tahoma" pitchFamily="34" charset="0"/>
                <a:ea typeface="Tahoma" pitchFamily="34" charset="0"/>
                <a:cs typeface="Tahoma" pitchFamily="34" charset="0"/>
              </a:rPr>
              <a:t>scraps </a:t>
            </a:r>
            <a:r>
              <a:rPr lang="en-US" sz="1400" dirty="0" smtClean="0">
                <a:latin typeface="Tahoma" pitchFamily="34" charset="0"/>
                <a:ea typeface="Tahoma" pitchFamily="34" charset="0"/>
                <a:cs typeface="Tahoma" pitchFamily="34" charset="0"/>
              </a:rPr>
              <a:t>of fabric or a brown </a:t>
            </a:r>
            <a:r>
              <a:rPr lang="en-US" sz="1400" dirty="0">
                <a:latin typeface="Tahoma" pitchFamily="34" charset="0"/>
                <a:ea typeface="Tahoma" pitchFamily="34" charset="0"/>
                <a:cs typeface="Tahoma" pitchFamily="34" charset="0"/>
              </a:rPr>
              <a:t>paper bag </a:t>
            </a:r>
            <a:r>
              <a:rPr lang="en-US" sz="1400" dirty="0" smtClean="0">
                <a:latin typeface="Tahoma" pitchFamily="34" charset="0"/>
                <a:ea typeface="Tahoma" pitchFamily="34" charset="0"/>
                <a:cs typeface="Tahoma" pitchFamily="34" charset="0"/>
              </a:rPr>
              <a:t>to </a:t>
            </a:r>
            <a:r>
              <a:rPr lang="en-US" sz="1400" dirty="0">
                <a:latin typeface="Tahoma" pitchFamily="34" charset="0"/>
                <a:ea typeface="Tahoma" pitchFamily="34" charset="0"/>
                <a:cs typeface="Tahoma" pitchFamily="34" charset="0"/>
              </a:rPr>
              <a:t>give the appearance of leather.  The inside pages of the book can be tea-dyed to give </a:t>
            </a:r>
            <a:r>
              <a:rPr lang="en-US" sz="1400" dirty="0" smtClean="0">
                <a:latin typeface="Tahoma" pitchFamily="34" charset="0"/>
                <a:ea typeface="Tahoma" pitchFamily="34" charset="0"/>
                <a:cs typeface="Tahoma" pitchFamily="34" charset="0"/>
              </a:rPr>
              <a:t>an antiqued look.  You </a:t>
            </a:r>
            <a:r>
              <a:rPr lang="en-US" sz="1400" dirty="0">
                <a:latin typeface="Tahoma" pitchFamily="34" charset="0"/>
                <a:ea typeface="Tahoma" pitchFamily="34" charset="0"/>
                <a:cs typeface="Tahoma" pitchFamily="34" charset="0"/>
              </a:rPr>
              <a:t>can use calligraphy to write your story or title </a:t>
            </a:r>
            <a:r>
              <a:rPr lang="en-US" sz="1400" dirty="0" smtClean="0">
                <a:latin typeface="Tahoma" pitchFamily="34" charset="0"/>
                <a:ea typeface="Tahoma" pitchFamily="34" charset="0"/>
                <a:cs typeface="Tahoma" pitchFamily="34" charset="0"/>
              </a:rPr>
              <a:t>on </a:t>
            </a:r>
            <a:r>
              <a:rPr lang="en-US" sz="1400" dirty="0">
                <a:latin typeface="Tahoma" pitchFamily="34" charset="0"/>
                <a:ea typeface="Tahoma" pitchFamily="34" charset="0"/>
                <a:cs typeface="Tahoma" pitchFamily="34" charset="0"/>
              </a:rPr>
              <a:t>the book.     </a:t>
            </a:r>
          </a:p>
          <a:p>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smtClean="0"/>
              <a:t>Darla Gerlach, EdD, Barringer Fellow-2013</a:t>
            </a:r>
            <a:endParaRPr lang="en-US" dirty="0"/>
          </a:p>
        </p:txBody>
      </p:sp>
    </p:spTree>
    <p:extLst>
      <p:ext uri="{BB962C8B-B14F-4D97-AF65-F5344CB8AC3E}">
        <p14:creationId xmlns:p14="http://schemas.microsoft.com/office/powerpoint/2010/main" val="596520143"/>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304800"/>
            <a:ext cx="8229600" cy="533400"/>
          </a:xfrm>
        </p:spPr>
        <p:txBody>
          <a:bodyPr>
            <a:normAutofit/>
          </a:bodyPr>
          <a:lstStyle/>
          <a:p>
            <a:r>
              <a:rPr lang="en-US" sz="1400" dirty="0" smtClean="0">
                <a:latin typeface="Lucida Calligraphy" pitchFamily="66" charset="0"/>
              </a:rPr>
              <a:t>Bibliography</a:t>
            </a:r>
            <a:endParaRPr lang="en-US" sz="1400" dirty="0">
              <a:latin typeface="Lucida Calligraphy" pitchFamily="66" charset="0"/>
            </a:endParaRPr>
          </a:p>
        </p:txBody>
      </p:sp>
      <p:sp>
        <p:nvSpPr>
          <p:cNvPr id="3" name="Content Placeholder 2"/>
          <p:cNvSpPr>
            <a:spLocks noGrp="1"/>
          </p:cNvSpPr>
          <p:nvPr>
            <p:ph idx="1"/>
          </p:nvPr>
        </p:nvSpPr>
        <p:spPr>
          <a:xfrm>
            <a:off x="457200" y="1066800"/>
            <a:ext cx="8229600" cy="4525963"/>
          </a:xfrm>
        </p:spPr>
        <p:txBody>
          <a:bodyPr>
            <a:normAutofit/>
          </a:bodyPr>
          <a:lstStyle/>
          <a:p>
            <a:pPr marL="0" indent="0">
              <a:buNone/>
            </a:pPr>
            <a:endParaRPr lang="en-US" sz="1200" dirty="0" smtClean="0">
              <a:latin typeface="Tahoma" pitchFamily="34" charset="0"/>
              <a:ea typeface="Tahoma" pitchFamily="34" charset="0"/>
              <a:cs typeface="Tahoma" pitchFamily="34" charset="0"/>
            </a:endParaRPr>
          </a:p>
          <a:p>
            <a:pPr marL="0" indent="0">
              <a:buNone/>
            </a:pPr>
            <a:endParaRPr lang="en-US" sz="1200" dirty="0" smtClean="0">
              <a:latin typeface="Tahoma" pitchFamily="34" charset="0"/>
              <a:ea typeface="Tahoma" pitchFamily="34" charset="0"/>
              <a:cs typeface="Tahoma" pitchFamily="34" charset="0"/>
            </a:endParaRPr>
          </a:p>
          <a:p>
            <a:pPr marL="0" indent="0">
              <a:buNone/>
            </a:pPr>
            <a:r>
              <a:rPr lang="en-US" sz="1200" dirty="0">
                <a:latin typeface="Tahoma" pitchFamily="34" charset="0"/>
                <a:ea typeface="Tahoma" pitchFamily="34" charset="0"/>
                <a:cs typeface="Tahoma" pitchFamily="34" charset="0"/>
              </a:rPr>
              <a:t>Flavell, J. H., Miller, P. H., &amp; Miller, S. A. (2002). </a:t>
            </a:r>
            <a:r>
              <a:rPr lang="en-US" sz="1200" i="1" dirty="0">
                <a:latin typeface="Tahoma" pitchFamily="34" charset="0"/>
                <a:ea typeface="Tahoma" pitchFamily="34" charset="0"/>
                <a:cs typeface="Tahoma" pitchFamily="34" charset="0"/>
              </a:rPr>
              <a:t>Cognitive development</a:t>
            </a:r>
            <a:r>
              <a:rPr lang="en-US" sz="1200" dirty="0">
                <a:latin typeface="Tahoma" pitchFamily="34" charset="0"/>
                <a:ea typeface="Tahoma" pitchFamily="34" charset="0"/>
                <a:cs typeface="Tahoma" pitchFamily="34" charset="0"/>
              </a:rPr>
              <a:t>. </a:t>
            </a:r>
          </a:p>
          <a:p>
            <a:pPr marL="0" indent="0">
              <a:buNone/>
            </a:pPr>
            <a:r>
              <a:rPr lang="en-US" sz="1200" dirty="0" smtClean="0">
                <a:latin typeface="Tahoma" pitchFamily="34" charset="0"/>
                <a:ea typeface="Tahoma" pitchFamily="34" charset="0"/>
                <a:cs typeface="Tahoma" pitchFamily="34" charset="0"/>
              </a:rPr>
              <a:t>       Upper </a:t>
            </a:r>
            <a:r>
              <a:rPr lang="en-US" sz="1200" dirty="0">
                <a:latin typeface="Tahoma" pitchFamily="34" charset="0"/>
                <a:ea typeface="Tahoma" pitchFamily="34" charset="0"/>
                <a:cs typeface="Tahoma" pitchFamily="34" charset="0"/>
              </a:rPr>
              <a:t>Saddle River, NJ: Pearson Education, Inc. </a:t>
            </a:r>
          </a:p>
          <a:p>
            <a:pPr marL="0" indent="0">
              <a:buNone/>
            </a:pPr>
            <a:r>
              <a:rPr lang="en-US" sz="1200" dirty="0" smtClean="0">
                <a:latin typeface="Tahoma" pitchFamily="34" charset="0"/>
                <a:ea typeface="Tahoma" pitchFamily="34" charset="0"/>
                <a:cs typeface="Tahoma" pitchFamily="34" charset="0"/>
              </a:rPr>
              <a:t>Jefferson</a:t>
            </a:r>
            <a:r>
              <a:rPr lang="en-US" sz="1200" dirty="0">
                <a:latin typeface="Tahoma" pitchFamily="34" charset="0"/>
                <a:ea typeface="Tahoma" pitchFamily="34" charset="0"/>
                <a:cs typeface="Tahoma" pitchFamily="34" charset="0"/>
              </a:rPr>
              <a:t>, Thomas. </a:t>
            </a:r>
            <a:r>
              <a:rPr lang="en-US" sz="1200" i="1" dirty="0">
                <a:latin typeface="Tahoma" pitchFamily="34" charset="0"/>
                <a:ea typeface="Tahoma" pitchFamily="34" charset="0"/>
                <a:cs typeface="Tahoma" pitchFamily="34" charset="0"/>
              </a:rPr>
              <a:t>Notes on the State of Virginia, 1743-1826  </a:t>
            </a:r>
            <a:r>
              <a:rPr lang="en-US" sz="1200" dirty="0">
                <a:latin typeface="Tahoma" pitchFamily="34" charset="0"/>
                <a:ea typeface="Tahoma" pitchFamily="34" charset="0"/>
                <a:cs typeface="Tahoma" pitchFamily="34" charset="0"/>
              </a:rPr>
              <a:t>(1787).  Call Number: MCG A  1787   </a:t>
            </a:r>
          </a:p>
          <a:p>
            <a:pPr marL="0" indent="0">
              <a:buNone/>
            </a:pPr>
            <a:r>
              <a:rPr lang="en-US" sz="1200" dirty="0">
                <a:latin typeface="Tahoma" pitchFamily="34" charset="0"/>
                <a:ea typeface="Tahoma" pitchFamily="34" charset="0"/>
                <a:cs typeface="Tahoma" pitchFamily="34" charset="0"/>
              </a:rPr>
              <a:t>      .J45. Albert and Shirley Small Special Collections Library, University of Virginia. </a:t>
            </a:r>
            <a:endParaRPr lang="en-US" sz="1200" dirty="0" smtClean="0">
              <a:latin typeface="Tahoma" pitchFamily="34" charset="0"/>
              <a:ea typeface="Tahoma" pitchFamily="34" charset="0"/>
              <a:cs typeface="Tahoma" pitchFamily="34" charset="0"/>
            </a:endParaRPr>
          </a:p>
          <a:p>
            <a:pPr marL="0" indent="0">
              <a:buNone/>
            </a:pPr>
            <a:r>
              <a:rPr lang="en-US" sz="1200" dirty="0" smtClean="0">
                <a:latin typeface="Tahoma" pitchFamily="34" charset="0"/>
                <a:ea typeface="Tahoma" pitchFamily="34" charset="0"/>
                <a:cs typeface="Tahoma" pitchFamily="34" charset="0"/>
              </a:rPr>
              <a:t>La Petite volie re. (1820’s).  Call Number:  Lindemann 04359.  Albert and Shirley Small Special Collections Library,</a:t>
            </a:r>
          </a:p>
          <a:p>
            <a:pPr marL="0" indent="0">
              <a:buNone/>
            </a:pPr>
            <a:r>
              <a:rPr lang="en-US" sz="1200" dirty="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rPr>
              <a:t>      University of Virginia.  </a:t>
            </a:r>
            <a:endParaRPr lang="en-US" sz="1200" dirty="0">
              <a:latin typeface="Tahoma" pitchFamily="34" charset="0"/>
              <a:ea typeface="Tahoma" pitchFamily="34" charset="0"/>
              <a:cs typeface="Tahoma" pitchFamily="34" charset="0"/>
            </a:endParaRPr>
          </a:p>
          <a:p>
            <a:pPr marL="0" indent="0">
              <a:buNone/>
            </a:pPr>
            <a:r>
              <a:rPr lang="en-US" sz="1200" dirty="0" smtClean="0">
                <a:latin typeface="Tahoma" pitchFamily="34" charset="0"/>
                <a:ea typeface="Tahoma" pitchFamily="34" charset="0"/>
                <a:cs typeface="Tahoma" pitchFamily="34" charset="0"/>
              </a:rPr>
              <a:t>McLaughlin</a:t>
            </a:r>
            <a:r>
              <a:rPr lang="en-US" sz="1200" dirty="0">
                <a:latin typeface="Tahoma" pitchFamily="34" charset="0"/>
                <a:ea typeface="Tahoma" pitchFamily="34" charset="0"/>
                <a:cs typeface="Tahoma" pitchFamily="34" charset="0"/>
              </a:rPr>
              <a:t>, Jack. (1988).   </a:t>
            </a:r>
            <a:r>
              <a:rPr lang="en-US" sz="1200" i="1" dirty="0">
                <a:latin typeface="Tahoma" pitchFamily="34" charset="0"/>
                <a:ea typeface="Tahoma" pitchFamily="34" charset="0"/>
                <a:cs typeface="Tahoma" pitchFamily="34" charset="0"/>
              </a:rPr>
              <a:t>Jefferson and Monticello:  The Biography of a Builder.</a:t>
            </a:r>
            <a:r>
              <a:rPr lang="en-US" sz="1200" dirty="0">
                <a:latin typeface="Tahoma" pitchFamily="34" charset="0"/>
                <a:ea typeface="Tahoma" pitchFamily="34" charset="0"/>
                <a:cs typeface="Tahoma" pitchFamily="34" charset="0"/>
              </a:rPr>
              <a:t> New York:  Henry Holt and </a:t>
            </a:r>
            <a:r>
              <a:rPr lang="en-US" sz="1200" dirty="0" smtClean="0">
                <a:latin typeface="Tahoma" pitchFamily="34" charset="0"/>
                <a:ea typeface="Tahoma" pitchFamily="34" charset="0"/>
                <a:cs typeface="Tahoma" pitchFamily="34" charset="0"/>
              </a:rPr>
              <a:t>Company.</a:t>
            </a:r>
          </a:p>
          <a:p>
            <a:pPr marL="0" indent="0">
              <a:buNone/>
            </a:pPr>
            <a:r>
              <a:rPr lang="en-US" sz="1200" dirty="0" smtClean="0">
                <a:latin typeface="Tahoma" pitchFamily="34" charset="0"/>
                <a:ea typeface="Tahoma" pitchFamily="34" charset="0"/>
                <a:cs typeface="Tahoma" pitchFamily="34" charset="0"/>
              </a:rPr>
              <a:t>Milton, John.  (1825).  </a:t>
            </a:r>
            <a:r>
              <a:rPr lang="en-US" sz="1200" i="1" dirty="0" smtClean="0">
                <a:latin typeface="Tahoma" pitchFamily="34" charset="0"/>
                <a:ea typeface="Tahoma" pitchFamily="34" charset="0"/>
                <a:cs typeface="Tahoma" pitchFamily="34" charset="0"/>
              </a:rPr>
              <a:t>Paradise Lost</a:t>
            </a:r>
            <a:r>
              <a:rPr lang="en-US" sz="1200" dirty="0" smtClean="0">
                <a:latin typeface="Tahoma" pitchFamily="34" charset="0"/>
                <a:ea typeface="Tahoma" pitchFamily="34" charset="0"/>
                <a:cs typeface="Tahoma" pitchFamily="34" charset="0"/>
              </a:rPr>
              <a:t>.  Call Number:  Lindemann 03485.  Albert and Shirley Small Special Collections</a:t>
            </a:r>
          </a:p>
          <a:p>
            <a:pPr marL="0" indent="0">
              <a:buNone/>
            </a:pPr>
            <a:r>
              <a:rPr lang="en-US" sz="1200" dirty="0">
                <a:latin typeface="Tahoma" pitchFamily="34" charset="0"/>
                <a:ea typeface="Tahoma" pitchFamily="34" charset="0"/>
                <a:cs typeface="Tahoma" pitchFamily="34" charset="0"/>
              </a:rPr>
              <a:t> </a:t>
            </a:r>
            <a:r>
              <a:rPr lang="en-US" sz="1200" dirty="0" smtClean="0">
                <a:latin typeface="Tahoma" pitchFamily="34" charset="0"/>
                <a:ea typeface="Tahoma" pitchFamily="34" charset="0"/>
                <a:cs typeface="Tahoma" pitchFamily="34" charset="0"/>
              </a:rPr>
              <a:t>      Library, University of Virginia.  </a:t>
            </a:r>
          </a:p>
          <a:p>
            <a:pPr marL="0" indent="0">
              <a:buNone/>
            </a:pPr>
            <a:endParaRPr lang="en-US" sz="1200" dirty="0">
              <a:latin typeface="Tahoma" pitchFamily="34" charset="0"/>
              <a:ea typeface="Tahoma" pitchFamily="34" charset="0"/>
              <a:cs typeface="Tahoma" pitchFamily="34" charset="0"/>
            </a:endParaRPr>
          </a:p>
          <a:p>
            <a:pPr marL="0" indent="0">
              <a:buNone/>
            </a:pPr>
            <a:endParaRPr lang="en-US" sz="1200" dirty="0" smtClean="0">
              <a:latin typeface="Tahoma" pitchFamily="34" charset="0"/>
              <a:ea typeface="Tahoma" pitchFamily="34" charset="0"/>
              <a:cs typeface="Tahoma" pitchFamily="34" charset="0"/>
            </a:endParaRPr>
          </a:p>
          <a:p>
            <a:pPr marL="0" indent="0">
              <a:buNone/>
            </a:pPr>
            <a:endParaRPr lang="en-US" sz="1200" dirty="0">
              <a:latin typeface="Tahoma" pitchFamily="34" charset="0"/>
              <a:ea typeface="Tahoma" pitchFamily="34" charset="0"/>
              <a:cs typeface="Tahoma" pitchFamily="34" charset="0"/>
            </a:endParaRPr>
          </a:p>
          <a:p>
            <a:pPr marL="0" indent="0">
              <a:buNone/>
            </a:pPr>
            <a:endParaRPr lang="en-US" sz="1200" dirty="0">
              <a:latin typeface="Tahoma" pitchFamily="34" charset="0"/>
              <a:ea typeface="Tahoma" pitchFamily="34" charset="0"/>
              <a:cs typeface="Tahoma" pitchFamily="34" charset="0"/>
            </a:endParaRPr>
          </a:p>
        </p:txBody>
      </p:sp>
      <p:sp>
        <p:nvSpPr>
          <p:cNvPr id="4" name="Footer Placeholder 3"/>
          <p:cNvSpPr>
            <a:spLocks noGrp="1"/>
          </p:cNvSpPr>
          <p:nvPr>
            <p:ph type="ftr" sz="quarter" idx="11"/>
          </p:nvPr>
        </p:nvSpPr>
        <p:spPr/>
        <p:txBody>
          <a:bodyPr/>
          <a:lstStyle/>
          <a:p>
            <a:r>
              <a:rPr lang="en-US" dirty="0" smtClean="0"/>
              <a:t>Darla Gerlach, </a:t>
            </a:r>
            <a:r>
              <a:rPr lang="en-US" dirty="0" err="1" smtClean="0"/>
              <a:t>EdD</a:t>
            </a:r>
            <a:r>
              <a:rPr lang="en-US" dirty="0" smtClean="0"/>
              <a:t>, </a:t>
            </a:r>
            <a:r>
              <a:rPr lang="en-US" dirty="0" err="1" smtClean="0"/>
              <a:t>Barringer</a:t>
            </a:r>
            <a:r>
              <a:rPr lang="en-US" dirty="0" smtClean="0"/>
              <a:t> Fellow-2013</a:t>
            </a:r>
            <a:endParaRPr lang="en-US" dirty="0"/>
          </a:p>
        </p:txBody>
      </p:sp>
    </p:spTree>
    <p:extLst>
      <p:ext uri="{BB962C8B-B14F-4D97-AF65-F5344CB8AC3E}">
        <p14:creationId xmlns:p14="http://schemas.microsoft.com/office/powerpoint/2010/main" val="190431378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Wingdings 2" pitchFamily="18" charset="2"/>
              </a:rPr>
              <a:t>c </a:t>
            </a:r>
            <a:r>
              <a:rPr lang="en-US" sz="1400" dirty="0" smtClean="0">
                <a:latin typeface="Lucida Calligraphy" pitchFamily="66" charset="0"/>
              </a:rPr>
              <a:t>Jefferson</a:t>
            </a:r>
            <a:r>
              <a:rPr lang="en-US" sz="1400" dirty="0">
                <a:latin typeface="Lucida Calligraphy" pitchFamily="66" charset="0"/>
              </a:rPr>
              <a:t>: Creating Personal Space for Self-Reflection  </a:t>
            </a:r>
            <a:r>
              <a:rPr lang="en-US" sz="1400" dirty="0">
                <a:latin typeface="Wingdings 2" pitchFamily="18" charset="2"/>
              </a:rPr>
              <a:t>c</a:t>
            </a:r>
            <a:br>
              <a:rPr lang="en-US" sz="1400" dirty="0">
                <a:latin typeface="Wingdings 2" pitchFamily="18" charset="2"/>
              </a:rPr>
            </a:br>
            <a:endParaRPr lang="en-US" sz="1400" dirty="0">
              <a:latin typeface="Lucida Calligraphy" pitchFamily="66" charset="0"/>
            </a:endParaRPr>
          </a:p>
        </p:txBody>
      </p:sp>
      <p:sp>
        <p:nvSpPr>
          <p:cNvPr id="3" name="Content Placeholder 2"/>
          <p:cNvSpPr>
            <a:spLocks noGrp="1"/>
          </p:cNvSpPr>
          <p:nvPr>
            <p:ph idx="1"/>
          </p:nvPr>
        </p:nvSpPr>
        <p:spPr>
          <a:xfrm>
            <a:off x="457200" y="1219200"/>
            <a:ext cx="8229600" cy="4906963"/>
          </a:xfrm>
        </p:spPr>
        <p:txBody>
          <a:bodyPr>
            <a:normAutofit/>
          </a:bodyPr>
          <a:lstStyle/>
          <a:p>
            <a:pPr marL="0" indent="0">
              <a:buNone/>
            </a:pPr>
            <a:r>
              <a:rPr lang="en-US" sz="1400" dirty="0" smtClean="0">
                <a:latin typeface="Tahoma" pitchFamily="34" charset="0"/>
                <a:ea typeface="Tahoma" pitchFamily="34" charset="0"/>
                <a:cs typeface="Tahoma" pitchFamily="34" charset="0"/>
              </a:rPr>
              <a:t>This section is divided into 3 areas to examine Jefferson’s wish for personal space and aesthetic privacy that enabled him to engage in self-reflection. </a:t>
            </a:r>
          </a:p>
          <a:p>
            <a:pPr marL="0" indent="0">
              <a:buNone/>
            </a:pPr>
            <a:endParaRPr lang="en-US" sz="1400" dirty="0" smtClean="0">
              <a:latin typeface="Tahoma" pitchFamily="34" charset="0"/>
              <a:ea typeface="Tahoma" pitchFamily="34" charset="0"/>
              <a:cs typeface="Tahoma" pitchFamily="34" charset="0"/>
            </a:endParaRPr>
          </a:p>
          <a:p>
            <a:r>
              <a:rPr lang="en-US" sz="1400" dirty="0" smtClean="0">
                <a:latin typeface="Tahoma" pitchFamily="34" charset="0"/>
                <a:ea typeface="Tahoma" pitchFamily="34" charset="0"/>
                <a:cs typeface="Tahoma" pitchFamily="34" charset="0"/>
              </a:rPr>
              <a:t>His use of landscape to create both beauty and privacy</a:t>
            </a:r>
          </a:p>
          <a:p>
            <a:r>
              <a:rPr lang="en-US" sz="1400" dirty="0" smtClean="0">
                <a:latin typeface="Tahoma" pitchFamily="34" charset="0"/>
                <a:ea typeface="Tahoma" pitchFamily="34" charset="0"/>
                <a:cs typeface="Tahoma" pitchFamily="34" charset="0"/>
              </a:rPr>
              <a:t>The architectural features of his homes at Monticello and summer retreat, Poplar Forest, for solitude</a:t>
            </a:r>
          </a:p>
          <a:p>
            <a:r>
              <a:rPr lang="en-US" sz="1400" dirty="0" smtClean="0">
                <a:latin typeface="Tahoma" pitchFamily="34" charset="0"/>
                <a:ea typeface="Tahoma" pitchFamily="34" charset="0"/>
                <a:cs typeface="Tahoma" pitchFamily="34" charset="0"/>
              </a:rPr>
              <a:t>Evidence of how he thought about his own thinking—metacognition</a:t>
            </a:r>
          </a:p>
          <a:p>
            <a:pPr marL="0" indent="0">
              <a:buNone/>
            </a:pPr>
            <a:endParaRPr lang="en-US" sz="1400" dirty="0">
              <a:latin typeface="Tahoma" pitchFamily="34" charset="0"/>
              <a:ea typeface="Tahoma" pitchFamily="34" charset="0"/>
              <a:cs typeface="Tahoma" pitchFamily="34" charset="0"/>
            </a:endParaRPr>
          </a:p>
          <a:p>
            <a:pPr marL="0" indent="0">
              <a:buNone/>
            </a:pPr>
            <a:r>
              <a:rPr lang="en-US" sz="1400" dirty="0" smtClean="0">
                <a:latin typeface="Tahoma" pitchFamily="34" charset="0"/>
                <a:ea typeface="Tahoma" pitchFamily="34" charset="0"/>
                <a:cs typeface="Tahoma" pitchFamily="34" charset="0"/>
              </a:rPr>
              <a:t>Jefferson was a constant thinker.  He comments on idleness:  </a:t>
            </a:r>
          </a:p>
          <a:p>
            <a:pPr marL="0" indent="0">
              <a:buNone/>
            </a:pPr>
            <a:endParaRPr lang="en-US" sz="1400" dirty="0">
              <a:latin typeface="Tahoma" pitchFamily="34" charset="0"/>
              <a:ea typeface="Tahoma" pitchFamily="34" charset="0"/>
              <a:cs typeface="Tahoma" pitchFamily="34" charset="0"/>
            </a:endParaRPr>
          </a:p>
          <a:p>
            <a:pPr marL="0" indent="0">
              <a:buNone/>
            </a:pPr>
            <a:r>
              <a:rPr lang="en-US" sz="1300" b="1" dirty="0" smtClean="0">
                <a:latin typeface="Tahoma" pitchFamily="34" charset="0"/>
                <a:ea typeface="Tahoma" pitchFamily="34" charset="0"/>
                <a:cs typeface="Tahoma" pitchFamily="34" charset="0"/>
              </a:rPr>
              <a:t>1787 March 21.</a:t>
            </a:r>
            <a:r>
              <a:rPr lang="en-US" sz="1300" dirty="0" smtClean="0">
                <a:latin typeface="Tahoma" pitchFamily="34" charset="0"/>
                <a:ea typeface="Tahoma" pitchFamily="34" charset="0"/>
                <a:cs typeface="Tahoma" pitchFamily="34" charset="0"/>
              </a:rPr>
              <a:t> (to Martha Jefferson Randolph).  "Of all the cankers of human happiness, none corrodes it with so silent, yet so baneful a tooth, as indolence. Body and mind both unemployed, our being becomes a burthen and every object about us loathsome, even the dearest, Idleness begets ennui, ennui the hypochondria, and that a diseased body. No laborious person was ever hysterical. Exercise and application produce order in our affairs, health of body, chearfulness of mind, and these make us precious to our friends. It is while we are young that the habit of industry is formed. If not then, it never is afterwards. The fortune of our lives therefore depends on employing well the short period of youth. If at any moment, my dear, you catch yourself in idleness, start from it as you would from a precipice of a gulph. You are not to consider yourself unemployed while taking exercise."</a:t>
            </a:r>
            <a:endParaRPr lang="en-US" sz="1300" baseline="30000" dirty="0" smtClean="0">
              <a:latin typeface="Tahoma" pitchFamily="34" charset="0"/>
              <a:ea typeface="Tahoma" pitchFamily="34" charset="0"/>
              <a:cs typeface="Tahoma" pitchFamily="34" charset="0"/>
            </a:endParaRPr>
          </a:p>
          <a:p>
            <a:pPr marL="0" indent="0">
              <a:buNone/>
            </a:pPr>
            <a:r>
              <a:rPr lang="en-US" sz="1300" dirty="0" smtClean="0">
                <a:latin typeface="Tahoma" pitchFamily="34" charset="0"/>
                <a:ea typeface="Tahoma" pitchFamily="34" charset="0"/>
                <a:cs typeface="Tahoma" pitchFamily="34" charset="0"/>
              </a:rPr>
              <a:t>Refer to: </a:t>
            </a:r>
            <a:r>
              <a:rPr lang="en-US" sz="1400" dirty="0">
                <a:latin typeface="Tahoma" pitchFamily="34" charset="0"/>
                <a:ea typeface="Tahoma" pitchFamily="34" charset="0"/>
                <a:cs typeface="Tahoma" pitchFamily="34" charset="0"/>
              </a:rPr>
              <a:t>www.monticello.org/site/research-and.../</a:t>
            </a:r>
            <a:r>
              <a:rPr lang="en-US" sz="1400" dirty="0" smtClean="0">
                <a:latin typeface="Tahoma" pitchFamily="34" charset="0"/>
                <a:ea typeface="Tahoma" pitchFamily="34" charset="0"/>
                <a:cs typeface="Tahoma" pitchFamily="34" charset="0"/>
              </a:rPr>
              <a:t>finding-jefferson-quotations.</a:t>
            </a:r>
          </a:p>
        </p:txBody>
      </p:sp>
      <p:sp>
        <p:nvSpPr>
          <p:cNvPr id="4" name="Footer Placeholder 3"/>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1278013320"/>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792162"/>
          </a:xfrm>
        </p:spPr>
        <p:txBody>
          <a:bodyPr>
            <a:normAutofit fontScale="90000"/>
          </a:bodyPr>
          <a:lstStyle/>
          <a:p>
            <a:r>
              <a:rPr lang="en-US" sz="1400" dirty="0" smtClean="0">
                <a:latin typeface="Wingdings 2" pitchFamily="18" charset="2"/>
              </a:rPr>
              <a:t/>
            </a:r>
            <a:br>
              <a:rPr lang="en-US" sz="1400" dirty="0" smtClean="0">
                <a:latin typeface="Wingdings 2" pitchFamily="18" charset="2"/>
              </a:rPr>
            </a:br>
            <a:r>
              <a:rPr lang="en-US" sz="1400" dirty="0" smtClean="0">
                <a:latin typeface="Wingdings 2" pitchFamily="18" charset="2"/>
              </a:rPr>
              <a:t>c </a:t>
            </a:r>
            <a:r>
              <a:rPr lang="en-US" sz="1400" dirty="0">
                <a:latin typeface="Lucida Calligraphy" pitchFamily="66" charset="0"/>
              </a:rPr>
              <a:t>Jefferson: Creating Personal Space for Self-Reflection  </a:t>
            </a:r>
            <a:r>
              <a:rPr lang="en-US" sz="1400" dirty="0" smtClean="0">
                <a:latin typeface="Wingdings 2" pitchFamily="18" charset="2"/>
              </a:rPr>
              <a:t>c</a:t>
            </a:r>
            <a:r>
              <a:rPr lang="en-US" sz="1400" dirty="0">
                <a:latin typeface="Wingdings 2" pitchFamily="18" charset="2"/>
              </a:rPr>
              <a:t/>
            </a:r>
            <a:br>
              <a:rPr lang="en-US" sz="1400" dirty="0">
                <a:latin typeface="Wingdings 2" pitchFamily="18" charset="2"/>
              </a:rPr>
            </a:br>
            <a:r>
              <a:rPr lang="en-US" sz="1600" dirty="0" smtClean="0">
                <a:latin typeface="Lucida Calligraphy" pitchFamily="66" charset="0"/>
                <a:ea typeface="Tahoma" pitchFamily="34" charset="0"/>
                <a:cs typeface="Tahoma" pitchFamily="34" charset="0"/>
              </a:rPr>
              <a:t>His </a:t>
            </a:r>
            <a:r>
              <a:rPr lang="en-US" sz="1600" dirty="0">
                <a:latin typeface="Lucida Calligraphy" pitchFamily="66" charset="0"/>
                <a:ea typeface="Tahoma" pitchFamily="34" charset="0"/>
                <a:cs typeface="Tahoma" pitchFamily="34" charset="0"/>
              </a:rPr>
              <a:t>use of landscape to create both beauty and privacy</a:t>
            </a:r>
            <a:br>
              <a:rPr lang="en-US" sz="1600" dirty="0">
                <a:latin typeface="Lucida Calligraphy" pitchFamily="66" charset="0"/>
                <a:ea typeface="Tahoma" pitchFamily="34" charset="0"/>
                <a:cs typeface="Tahoma" pitchFamily="34" charset="0"/>
              </a:rPr>
            </a:br>
            <a:r>
              <a:rPr lang="en-US" sz="1600" dirty="0">
                <a:latin typeface="Lucida Calligraphy" pitchFamily="66" charset="0"/>
              </a:rPr>
              <a:t/>
            </a:r>
            <a:br>
              <a:rPr lang="en-US" sz="1600" dirty="0">
                <a:latin typeface="Lucida Calligraphy" pitchFamily="66" charset="0"/>
              </a:rPr>
            </a:br>
            <a:endParaRPr lang="en-US" sz="1600" dirty="0">
              <a:latin typeface="Lucida Calligraphy" pitchFamily="66" charset="0"/>
            </a:endParaRPr>
          </a:p>
        </p:txBody>
      </p:sp>
      <p:sp>
        <p:nvSpPr>
          <p:cNvPr id="3" name="Content Placeholder 2"/>
          <p:cNvSpPr>
            <a:spLocks noGrp="1"/>
          </p:cNvSpPr>
          <p:nvPr>
            <p:ph idx="1"/>
          </p:nvPr>
        </p:nvSpPr>
        <p:spPr>
          <a:xfrm>
            <a:off x="457200" y="990600"/>
            <a:ext cx="8229600" cy="5135563"/>
          </a:xfrm>
        </p:spPr>
        <p:txBody>
          <a:bodyPr>
            <a:normAutofit/>
          </a:bodyPr>
          <a:lstStyle/>
          <a:p>
            <a:pPr marL="0" indent="0">
              <a:buNone/>
            </a:pPr>
            <a:r>
              <a:rPr lang="en-US" sz="1400" dirty="0" smtClean="0"/>
              <a:t>Observe the following landscapes at Poplar Forest to acquire the sense of aesthetic privacy</a:t>
            </a:r>
            <a:r>
              <a:rPr lang="en-US" sz="1400" dirty="0"/>
              <a:t>:</a:t>
            </a:r>
            <a:endParaRPr lang="en-US" sz="1400" dirty="0" smtClean="0"/>
          </a:p>
          <a:p>
            <a:pPr marL="0" indent="0">
              <a:buNone/>
            </a:pPr>
            <a:endParaRPr lang="en-US" sz="1400" dirty="0"/>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4343400" y="1303589"/>
            <a:ext cx="3581400" cy="2380818"/>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rot="16200000">
            <a:off x="-311964" y="2164193"/>
            <a:ext cx="5043528" cy="3352800"/>
          </a:xfrm>
          <a:prstGeom prst="rect">
            <a:avLst/>
          </a:prstGeom>
        </p:spPr>
      </p:pic>
      <p:pic>
        <p:nvPicPr>
          <p:cNvPr id="9" name="Picture 8"/>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4495800" y="3912489"/>
            <a:ext cx="3886200" cy="2583440"/>
          </a:xfrm>
          <a:prstGeom prst="rect">
            <a:avLst/>
          </a:prstGeom>
        </p:spPr>
      </p:pic>
      <p:sp>
        <p:nvSpPr>
          <p:cNvPr id="7" name="TextBox 6"/>
          <p:cNvSpPr txBox="1"/>
          <p:nvPr/>
        </p:nvSpPr>
        <p:spPr>
          <a:xfrm>
            <a:off x="533399" y="6362358"/>
            <a:ext cx="3276601"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Driveway to front of house at Poplar Forest</a:t>
            </a:r>
            <a:endParaRPr lang="en-US" sz="1100" dirty="0">
              <a:latin typeface="Times New Roman" pitchFamily="18" charset="0"/>
              <a:cs typeface="Times New Roman" pitchFamily="18" charset="0"/>
            </a:endParaRPr>
          </a:p>
        </p:txBody>
      </p:sp>
      <p:sp>
        <p:nvSpPr>
          <p:cNvPr id="8" name="TextBox 7"/>
          <p:cNvSpPr txBox="1"/>
          <p:nvPr/>
        </p:nvSpPr>
        <p:spPr>
          <a:xfrm>
            <a:off x="4343400" y="3684407"/>
            <a:ext cx="35814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View of landscape from Poplar Forest</a:t>
            </a:r>
            <a:endParaRPr lang="en-US" sz="1100" dirty="0">
              <a:latin typeface="Times New Roman" pitchFamily="18" charset="0"/>
              <a:cs typeface="Times New Roman" pitchFamily="18" charset="0"/>
            </a:endParaRPr>
          </a:p>
        </p:txBody>
      </p:sp>
      <p:sp>
        <p:nvSpPr>
          <p:cNvPr id="11" name="TextBox 10"/>
          <p:cNvSpPr txBox="1"/>
          <p:nvPr/>
        </p:nvSpPr>
        <p:spPr>
          <a:xfrm>
            <a:off x="4495800" y="6485468"/>
            <a:ext cx="40386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The back lawn at Poplar Forest                Photos by D. Gerlach; </a:t>
            </a:r>
          </a:p>
          <a:p>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                                                                              August, 2013 </a:t>
            </a:r>
            <a:endParaRPr lang="en-US" sz="11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609600" y="6623968"/>
            <a:ext cx="4800600" cy="97507"/>
          </a:xfrm>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2889960456"/>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smtClean="0">
                <a:latin typeface="Wingdings 2" pitchFamily="18" charset="2"/>
              </a:rPr>
              <a:t>c </a:t>
            </a:r>
            <a:r>
              <a:rPr lang="en-US" sz="1400" dirty="0" smtClean="0">
                <a:latin typeface="Lucida Calligraphy" pitchFamily="66" charset="0"/>
              </a:rPr>
              <a:t>Jefferson’s Poplar Forest </a:t>
            </a:r>
            <a:r>
              <a:rPr lang="en-US" sz="1400" dirty="0" smtClean="0">
                <a:latin typeface="Wingdings 2" pitchFamily="18" charset="2"/>
              </a:rPr>
              <a:t>c</a:t>
            </a:r>
            <a:endParaRPr lang="en-US" sz="1400" dirty="0">
              <a:latin typeface="Lucida Calligraphy" pitchFamily="66" charset="0"/>
            </a:endParaRPr>
          </a:p>
        </p:txBody>
      </p:sp>
      <p:pic>
        <p:nvPicPr>
          <p:cNvPr id="4" name="Content Placeholder 3"/>
          <p:cNvPicPr>
            <a:picLocks noGrp="1" noChangeAspect="1"/>
          </p:cNvPicPr>
          <p:nvPr>
            <p:ph idx="1"/>
          </p:nvPr>
        </p:nvPicPr>
        <p:blipFill>
          <a:blip r:embed="rId2" cstate="print">
            <a:extLst>
              <a:ext uri="{28A0092B-C50C-407E-A947-70E740481C1C}">
                <a14:useLocalDpi xmlns:a14="http://schemas.microsoft.com/office/drawing/2010/main" val="0"/>
              </a:ext>
            </a:extLst>
          </a:blip>
          <a:stretch>
            <a:fillRect/>
          </a:stretch>
        </p:blipFill>
        <p:spPr>
          <a:xfrm>
            <a:off x="1143000" y="1371600"/>
            <a:ext cx="6810644" cy="4525963"/>
          </a:xfrm>
          <a:prstGeom prst="rect">
            <a:avLst/>
          </a:prstGeom>
        </p:spPr>
      </p:pic>
      <p:sp>
        <p:nvSpPr>
          <p:cNvPr id="3" name="TextBox 2"/>
          <p:cNvSpPr txBox="1"/>
          <p:nvPr/>
        </p:nvSpPr>
        <p:spPr>
          <a:xfrm>
            <a:off x="1219200" y="6019800"/>
            <a:ext cx="6629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Facade of Poplar Forest                                                                                                     Photo by Darla Gerlach;</a:t>
            </a:r>
          </a:p>
          <a:p>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                                                                                                                                                                 August, 2013</a:t>
            </a:r>
            <a:endParaRPr lang="en-US" sz="1100" dirty="0">
              <a:latin typeface="Times New Roman" pitchFamily="18" charset="0"/>
              <a:cs typeface="Times New Roman" pitchFamily="18" charset="0"/>
            </a:endParaRPr>
          </a:p>
        </p:txBody>
      </p:sp>
      <p:sp>
        <p:nvSpPr>
          <p:cNvPr id="5" name="Footer Placeholder 4"/>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3302960848"/>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28600"/>
            <a:ext cx="8229600" cy="685800"/>
          </a:xfrm>
        </p:spPr>
        <p:txBody>
          <a:bodyPr>
            <a:normAutofit/>
          </a:bodyPr>
          <a:lstStyle/>
          <a:p>
            <a:r>
              <a:rPr lang="en-US" sz="1400" dirty="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r>
              <a:rPr lang="en-US" sz="1600" dirty="0">
                <a:latin typeface="Lucida Calligraphy" pitchFamily="66" charset="0"/>
                <a:ea typeface="Tahoma" pitchFamily="34" charset="0"/>
                <a:cs typeface="Tahoma" pitchFamily="34" charset="0"/>
              </a:rPr>
              <a:t>His use of landscape to create both beauty and privacy</a:t>
            </a:r>
            <a:endParaRPr lang="en-US" sz="1400" dirty="0">
              <a:latin typeface="Lucida Calligraphy" pitchFamily="66" charset="0"/>
            </a:endParaRPr>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sz="1400" dirty="0"/>
              <a:t>Observe the following landscapes at </a:t>
            </a:r>
            <a:r>
              <a:rPr lang="en-US" sz="1400" dirty="0" smtClean="0"/>
              <a:t>Monticello </a:t>
            </a:r>
            <a:r>
              <a:rPr lang="en-US" sz="1400" dirty="0"/>
              <a:t>to acquire the sense of </a:t>
            </a:r>
            <a:r>
              <a:rPr lang="en-US" sz="1400" dirty="0" smtClean="0"/>
              <a:t> aesthetic privacy:</a:t>
            </a:r>
          </a:p>
          <a:p>
            <a:pPr marL="0" indent="0">
              <a:buNone/>
            </a:pPr>
            <a:endParaRPr lang="en-US" sz="1400" dirty="0"/>
          </a:p>
          <a:p>
            <a:pPr marL="0" indent="0">
              <a:buNone/>
            </a:pPr>
            <a:endParaRPr lang="en-US" sz="1400" dirty="0"/>
          </a:p>
          <a:p>
            <a:endParaRPr lang="en-US" sz="1400"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28600" y="1295400"/>
            <a:ext cx="3581402" cy="2380818"/>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970056" y="1214437"/>
            <a:ext cx="4183343" cy="2780973"/>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8100" y="4048806"/>
            <a:ext cx="3962400" cy="2634096"/>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267199" y="4075767"/>
            <a:ext cx="3718577" cy="2472009"/>
          </a:xfrm>
          <a:prstGeom prst="rect">
            <a:avLst/>
          </a:prstGeom>
        </p:spPr>
      </p:pic>
      <p:sp>
        <p:nvSpPr>
          <p:cNvPr id="8" name="TextBox 7"/>
          <p:cNvSpPr txBox="1"/>
          <p:nvPr/>
        </p:nvSpPr>
        <p:spPr>
          <a:xfrm>
            <a:off x="8153400" y="6172200"/>
            <a:ext cx="914400" cy="769441"/>
          </a:xfrm>
          <a:prstGeom prst="rect">
            <a:avLst/>
          </a:prstGeom>
          <a:noFill/>
        </p:spPr>
        <p:txBody>
          <a:bodyPr wrap="square" rtlCol="0">
            <a:spAutoFit/>
          </a:bodyPr>
          <a:lstStyle/>
          <a:p>
            <a:r>
              <a:rPr lang="en-US" sz="1100" dirty="0" smtClean="0">
                <a:latin typeface="Times New Roman" pitchFamily="18" charset="0"/>
                <a:cs typeface="Times New Roman" pitchFamily="18" charset="0"/>
              </a:rPr>
              <a:t>Photos by D. Gerlach, August, 2013</a:t>
            </a:r>
            <a:endParaRPr lang="en-US" sz="1100" dirty="0">
              <a:latin typeface="Times New Roman" pitchFamily="18" charset="0"/>
              <a:cs typeface="Times New Roman" pitchFamily="18" charset="0"/>
            </a:endParaRPr>
          </a:p>
        </p:txBody>
      </p:sp>
      <p:sp>
        <p:nvSpPr>
          <p:cNvPr id="10" name="TextBox 9"/>
          <p:cNvSpPr txBox="1"/>
          <p:nvPr/>
        </p:nvSpPr>
        <p:spPr>
          <a:xfrm>
            <a:off x="228600" y="3733800"/>
            <a:ext cx="3581402"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Looking out the windows at Monticello </a:t>
            </a:r>
            <a:endParaRPr lang="en-US" sz="1100" dirty="0">
              <a:latin typeface="Times New Roman" pitchFamily="18" charset="0"/>
              <a:cs typeface="Times New Roman" pitchFamily="18" charset="0"/>
            </a:endParaRPr>
          </a:p>
        </p:txBody>
      </p:sp>
      <p:sp>
        <p:nvSpPr>
          <p:cNvPr id="11" name="TextBox 10"/>
          <p:cNvSpPr txBox="1"/>
          <p:nvPr/>
        </p:nvSpPr>
        <p:spPr>
          <a:xfrm>
            <a:off x="4267199" y="6556920"/>
            <a:ext cx="3657601"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View of the sky from the “Dome” at Monticello </a:t>
            </a:r>
            <a:endParaRPr lang="en-US" sz="1100" dirty="0">
              <a:latin typeface="Times New Roman" pitchFamily="18" charset="0"/>
              <a:cs typeface="Times New Roman" pitchFamily="18" charset="0"/>
            </a:endParaRPr>
          </a:p>
        </p:txBody>
      </p:sp>
      <p:sp>
        <p:nvSpPr>
          <p:cNvPr id="9" name="Footer Placeholder 8"/>
          <p:cNvSpPr>
            <a:spLocks noGrp="1"/>
          </p:cNvSpPr>
          <p:nvPr>
            <p:ph type="ftr" sz="quarter" idx="11"/>
          </p:nvPr>
        </p:nvSpPr>
        <p:spPr>
          <a:xfrm>
            <a:off x="38100" y="6675756"/>
            <a:ext cx="4229099" cy="142774"/>
          </a:xfrm>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221372413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639762"/>
          </a:xfrm>
        </p:spPr>
        <p:txBody>
          <a:bodyPr>
            <a:normAutofit/>
          </a:bodyPr>
          <a:lstStyle/>
          <a:p>
            <a:r>
              <a:rPr lang="en-US" sz="1400" dirty="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r>
              <a:rPr lang="en-US" sz="1600" dirty="0" smtClean="0">
                <a:latin typeface="Lucida Calligraphy" pitchFamily="66" charset="0"/>
                <a:ea typeface="Tahoma" pitchFamily="34" charset="0"/>
                <a:cs typeface="Tahoma" pitchFamily="34" charset="0"/>
              </a:rPr>
              <a:t>Jefferson’s </a:t>
            </a:r>
            <a:r>
              <a:rPr lang="en-US" sz="1600" dirty="0">
                <a:latin typeface="Lucida Calligraphy" pitchFamily="66" charset="0"/>
                <a:ea typeface="Tahoma" pitchFamily="34" charset="0"/>
                <a:cs typeface="Tahoma" pitchFamily="34" charset="0"/>
              </a:rPr>
              <a:t>use of landscape to create both beauty and privacy</a:t>
            </a:r>
            <a:endParaRPr lang="en-US" sz="1400" dirty="0">
              <a:latin typeface="Lucida Calligraphy" pitchFamily="66" charset="0"/>
            </a:endParaRPr>
          </a:p>
        </p:txBody>
      </p:sp>
      <p:sp>
        <p:nvSpPr>
          <p:cNvPr id="3" name="Content Placeholder 2"/>
          <p:cNvSpPr>
            <a:spLocks noGrp="1"/>
          </p:cNvSpPr>
          <p:nvPr>
            <p:ph idx="1"/>
          </p:nvPr>
        </p:nvSpPr>
        <p:spPr>
          <a:xfrm>
            <a:off x="457200" y="914400"/>
            <a:ext cx="8229600" cy="5211763"/>
          </a:xfrm>
        </p:spPr>
        <p:txBody>
          <a:bodyPr>
            <a:normAutofit/>
          </a:bodyPr>
          <a:lstStyle/>
          <a:p>
            <a:pPr marL="0" indent="0">
              <a:buNone/>
            </a:pPr>
            <a:r>
              <a:rPr lang="en-US" sz="1400" dirty="0"/>
              <a:t>Observe the following landscapes at Monticello to acquire the sense of </a:t>
            </a:r>
            <a:r>
              <a:rPr lang="en-US" sz="1400" dirty="0" smtClean="0"/>
              <a:t> aesthetic privacy:</a:t>
            </a:r>
            <a:endParaRPr lang="en-US" sz="1400" dirty="0"/>
          </a:p>
          <a:p>
            <a:pPr marL="0" indent="0">
              <a:buNone/>
            </a:pPr>
            <a:endParaRPr lang="en-US" sz="1400" dirty="0"/>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152400" y="1295400"/>
            <a:ext cx="4419600" cy="2938030"/>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800600" y="1295401"/>
            <a:ext cx="3897271" cy="2590800"/>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304800" y="4510670"/>
            <a:ext cx="3505200" cy="2330161"/>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151376" y="4340352"/>
            <a:ext cx="3352800" cy="2228850"/>
          </a:xfrm>
          <a:prstGeom prst="rect">
            <a:avLst/>
          </a:prstGeom>
        </p:spPr>
      </p:pic>
      <p:sp>
        <p:nvSpPr>
          <p:cNvPr id="8" name="TextBox 7"/>
          <p:cNvSpPr txBox="1"/>
          <p:nvPr/>
        </p:nvSpPr>
        <p:spPr>
          <a:xfrm>
            <a:off x="7467600" y="6172200"/>
            <a:ext cx="16764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       Photos by D. Gerlach;</a:t>
            </a:r>
          </a:p>
          <a:p>
            <a:r>
              <a:rPr lang="en-US" sz="1100" dirty="0">
                <a:latin typeface="Times New Roman" pitchFamily="18" charset="0"/>
                <a:cs typeface="Times New Roman" pitchFamily="18" charset="0"/>
              </a:rPr>
              <a:t> </a:t>
            </a:r>
            <a:r>
              <a:rPr lang="en-US" sz="1100" dirty="0" smtClean="0">
                <a:latin typeface="Times New Roman" pitchFamily="18" charset="0"/>
                <a:cs typeface="Times New Roman" pitchFamily="18" charset="0"/>
              </a:rPr>
              <a:t>                  August, 2013       </a:t>
            </a:r>
            <a:endParaRPr lang="en-US" sz="1100" dirty="0">
              <a:latin typeface="Times New Roman" pitchFamily="18" charset="0"/>
              <a:cs typeface="Times New Roman" pitchFamily="18" charset="0"/>
            </a:endParaRPr>
          </a:p>
        </p:txBody>
      </p:sp>
      <p:sp>
        <p:nvSpPr>
          <p:cNvPr id="9" name="TextBox 8"/>
          <p:cNvSpPr txBox="1"/>
          <p:nvPr/>
        </p:nvSpPr>
        <p:spPr>
          <a:xfrm>
            <a:off x="4800600" y="3886201"/>
            <a:ext cx="3733800" cy="261610"/>
          </a:xfrm>
          <a:prstGeom prst="rect">
            <a:avLst/>
          </a:prstGeom>
          <a:noFill/>
        </p:spPr>
        <p:txBody>
          <a:bodyPr wrap="square" rtlCol="0">
            <a:spAutoFit/>
          </a:bodyPr>
          <a:lstStyle/>
          <a:p>
            <a:r>
              <a:rPr lang="en-US" sz="1100" dirty="0" smtClean="0"/>
              <a:t>                 Views of the Southeast Piazza (Greenhouse) &amp; Porch </a:t>
            </a:r>
            <a:endParaRPr lang="en-US" sz="1100" dirty="0"/>
          </a:p>
        </p:txBody>
      </p:sp>
      <p:sp>
        <p:nvSpPr>
          <p:cNvPr id="10" name="TextBox 9"/>
          <p:cNvSpPr txBox="1"/>
          <p:nvPr/>
        </p:nvSpPr>
        <p:spPr>
          <a:xfrm>
            <a:off x="152400" y="4233430"/>
            <a:ext cx="3998976"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Views from the terraces </a:t>
            </a:r>
            <a:endParaRPr lang="en-US" sz="1100" dirty="0">
              <a:latin typeface="Times New Roman" pitchFamily="18" charset="0"/>
              <a:cs typeface="Times New Roman" pitchFamily="18" charset="0"/>
            </a:endParaRPr>
          </a:p>
        </p:txBody>
      </p:sp>
      <p:sp>
        <p:nvSpPr>
          <p:cNvPr id="11" name="Footer Placeholder 10"/>
          <p:cNvSpPr>
            <a:spLocks noGrp="1"/>
          </p:cNvSpPr>
          <p:nvPr>
            <p:ph type="ftr" sz="quarter" idx="11"/>
          </p:nvPr>
        </p:nvSpPr>
        <p:spPr>
          <a:xfrm>
            <a:off x="3124200" y="6356350"/>
            <a:ext cx="4191000" cy="501650"/>
          </a:xfrm>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169729863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533400" y="228600"/>
            <a:ext cx="8153400" cy="990600"/>
          </a:xfrm>
        </p:spPr>
        <p:txBody>
          <a:bodyPr>
            <a:normAutofit/>
          </a:bodyPr>
          <a:lstStyle/>
          <a:p>
            <a:r>
              <a:rPr lang="en-US" sz="1400" dirty="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r>
              <a:rPr lang="en-US" sz="1400" dirty="0" smtClean="0">
                <a:latin typeface="Lucida Calligraphy" pitchFamily="66" charset="0"/>
                <a:ea typeface="Tahoma" pitchFamily="34" charset="0"/>
                <a:cs typeface="Tahoma" pitchFamily="34" charset="0"/>
              </a:rPr>
              <a:t/>
            </a:r>
            <a:br>
              <a:rPr lang="en-US" sz="1400" dirty="0" smtClean="0">
                <a:latin typeface="Lucida Calligraphy" pitchFamily="66" charset="0"/>
                <a:ea typeface="Tahoma" pitchFamily="34" charset="0"/>
                <a:cs typeface="Tahoma" pitchFamily="34" charset="0"/>
              </a:rPr>
            </a:br>
            <a:r>
              <a:rPr lang="en-US" sz="1400" dirty="0" smtClean="0">
                <a:latin typeface="Lucida Calligraphy" pitchFamily="66" charset="0"/>
                <a:ea typeface="Tahoma" pitchFamily="34" charset="0"/>
                <a:cs typeface="Tahoma" pitchFamily="34" charset="0"/>
              </a:rPr>
              <a:t>The </a:t>
            </a:r>
            <a:r>
              <a:rPr lang="en-US" sz="1400" dirty="0">
                <a:latin typeface="Lucida Calligraphy" pitchFamily="66" charset="0"/>
                <a:ea typeface="Tahoma" pitchFamily="34" charset="0"/>
                <a:cs typeface="Tahoma" pitchFamily="34" charset="0"/>
              </a:rPr>
              <a:t>architectural features of </a:t>
            </a:r>
            <a:r>
              <a:rPr lang="en-US" sz="1400" dirty="0" smtClean="0">
                <a:latin typeface="Lucida Calligraphy" pitchFamily="66" charset="0"/>
                <a:ea typeface="Tahoma" pitchFamily="34" charset="0"/>
                <a:cs typeface="Tahoma" pitchFamily="34" charset="0"/>
              </a:rPr>
              <a:t>Jefferson’s home </a:t>
            </a:r>
            <a:r>
              <a:rPr lang="en-US" sz="1400" dirty="0">
                <a:latin typeface="Lucida Calligraphy" pitchFamily="66" charset="0"/>
                <a:ea typeface="Tahoma" pitchFamily="34" charset="0"/>
                <a:cs typeface="Tahoma" pitchFamily="34" charset="0"/>
              </a:rPr>
              <a:t>at Monticello </a:t>
            </a:r>
            <a:r>
              <a:rPr lang="en-US" sz="1400" dirty="0" smtClean="0">
                <a:latin typeface="Lucida Calligraphy" pitchFamily="66" charset="0"/>
                <a:ea typeface="Tahoma" pitchFamily="34" charset="0"/>
                <a:cs typeface="Tahoma" pitchFamily="34" charset="0"/>
              </a:rPr>
              <a:t>for </a:t>
            </a:r>
            <a:r>
              <a:rPr lang="en-US" sz="1400" dirty="0">
                <a:latin typeface="Lucida Calligraphy" pitchFamily="66" charset="0"/>
                <a:ea typeface="Tahoma" pitchFamily="34" charset="0"/>
                <a:cs typeface="Tahoma" pitchFamily="34" charset="0"/>
              </a:rPr>
              <a:t>solitude</a:t>
            </a:r>
            <a:br>
              <a:rPr lang="en-US" sz="1400" dirty="0">
                <a:latin typeface="Lucida Calligraphy" pitchFamily="66" charset="0"/>
                <a:ea typeface="Tahoma" pitchFamily="34" charset="0"/>
                <a:cs typeface="Tahoma" pitchFamily="34" charset="0"/>
              </a:rPr>
            </a:br>
            <a:endParaRPr lang="en-US" sz="1400" dirty="0">
              <a:latin typeface="Lucida Calligraphy" pitchFamily="66" charset="0"/>
            </a:endParaRPr>
          </a:p>
        </p:txBody>
      </p:sp>
      <p:sp>
        <p:nvSpPr>
          <p:cNvPr id="3" name="Content Placeholder 2"/>
          <p:cNvSpPr>
            <a:spLocks noGrp="1"/>
          </p:cNvSpPr>
          <p:nvPr>
            <p:ph idx="1"/>
          </p:nvPr>
        </p:nvSpPr>
        <p:spPr>
          <a:xfrm>
            <a:off x="533400" y="1219200"/>
            <a:ext cx="8229600" cy="4525963"/>
          </a:xfrm>
        </p:spPr>
        <p:txBody>
          <a:bodyPr>
            <a:normAutofit/>
          </a:bodyPr>
          <a:lstStyle/>
          <a:p>
            <a:pPr marL="0" indent="0">
              <a:buNone/>
            </a:pPr>
            <a:r>
              <a:rPr lang="en-US" sz="1400" dirty="0" smtClean="0">
                <a:latin typeface="Tahoma" pitchFamily="34" charset="0"/>
                <a:ea typeface="Tahoma" pitchFamily="34" charset="0"/>
                <a:cs typeface="Tahoma" pitchFamily="34" charset="0"/>
              </a:rPr>
              <a:t>Observe the following architectural features that Jefferson designed at Monticello—what do these areas illustrate about his personality?</a:t>
            </a:r>
          </a:p>
          <a:p>
            <a:pPr marL="0" indent="0">
              <a:buNone/>
            </a:pPr>
            <a:endParaRPr lang="en-US" sz="1400" dirty="0">
              <a:latin typeface="Tahoma" pitchFamily="34" charset="0"/>
              <a:ea typeface="Tahoma" pitchFamily="34" charset="0"/>
              <a:cs typeface="Tahoma" pitchFamily="34" charset="0"/>
            </a:endParaRPr>
          </a:p>
          <a:p>
            <a:pPr marL="0" indent="0">
              <a:buNone/>
            </a:pPr>
            <a:endParaRPr lang="en-US" sz="1400" dirty="0">
              <a:latin typeface="Tahoma" pitchFamily="34" charset="0"/>
              <a:ea typeface="Tahoma" pitchFamily="34" charset="0"/>
              <a:cs typeface="Tahoma" pitchFamily="34" charset="0"/>
            </a:endParaRPr>
          </a:p>
        </p:txBody>
      </p:sp>
      <p:pic>
        <p:nvPicPr>
          <p:cNvPr id="5" name="Picture 4"/>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3429000" y="2743200"/>
            <a:ext cx="2735407" cy="4114800"/>
          </a:xfrm>
          <a:prstGeom prst="rect">
            <a:avLst/>
          </a:prstGeom>
        </p:spPr>
      </p:pic>
      <p:pic>
        <p:nvPicPr>
          <p:cNvPr id="6" name="Picture 5"/>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6324600" y="1752600"/>
            <a:ext cx="2472603" cy="1643719"/>
          </a:xfrm>
          <a:prstGeom prst="rect">
            <a:avLst/>
          </a:prstGeom>
        </p:spPr>
      </p:pic>
      <p:pic>
        <p:nvPicPr>
          <p:cNvPr id="7" name="Picture 6"/>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6327648" y="3967596"/>
            <a:ext cx="2743200" cy="1823604"/>
          </a:xfrm>
          <a:prstGeom prst="rect">
            <a:avLst/>
          </a:prstGeom>
        </p:spPr>
      </p:pic>
      <p:sp>
        <p:nvSpPr>
          <p:cNvPr id="8" name="TextBox 7"/>
          <p:cNvSpPr txBox="1"/>
          <p:nvPr/>
        </p:nvSpPr>
        <p:spPr>
          <a:xfrm rot="10800000" flipV="1">
            <a:off x="6781800" y="6281410"/>
            <a:ext cx="2286000"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                        Photos by D. Gerlach;</a:t>
            </a:r>
          </a:p>
          <a:p>
            <a:r>
              <a:rPr lang="en-US" sz="1100" dirty="0" smtClean="0">
                <a:latin typeface="Times New Roman" pitchFamily="18" charset="0"/>
                <a:cs typeface="Times New Roman" pitchFamily="18" charset="0"/>
              </a:rPr>
              <a:t>                                    August, 2013                               </a:t>
            </a:r>
            <a:endParaRPr lang="en-US" sz="1100" dirty="0">
              <a:latin typeface="Times New Roman" pitchFamily="18" charset="0"/>
              <a:cs typeface="Times New Roman" pitchFamily="18" charset="0"/>
            </a:endParaRPr>
          </a:p>
        </p:txBody>
      </p:sp>
      <p:sp>
        <p:nvSpPr>
          <p:cNvPr id="9" name="TextBox 8"/>
          <p:cNvSpPr txBox="1"/>
          <p:nvPr/>
        </p:nvSpPr>
        <p:spPr>
          <a:xfrm>
            <a:off x="76200" y="4234728"/>
            <a:ext cx="24384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The Garden Pavillion </a:t>
            </a:r>
            <a:endParaRPr lang="en-US" sz="1100" dirty="0">
              <a:latin typeface="Times New Roman" pitchFamily="18" charset="0"/>
              <a:cs typeface="Times New Roman" pitchFamily="18" charset="0"/>
            </a:endParaRPr>
          </a:p>
        </p:txBody>
      </p:sp>
      <p:pic>
        <p:nvPicPr>
          <p:cNvPr id="10" name="Picture 9"/>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0" y="1752600"/>
            <a:ext cx="3733800" cy="2482128"/>
          </a:xfrm>
          <a:prstGeom prst="rect">
            <a:avLst/>
          </a:prstGeom>
        </p:spPr>
      </p:pic>
      <p:sp>
        <p:nvSpPr>
          <p:cNvPr id="11" name="TextBox 10"/>
          <p:cNvSpPr txBox="1"/>
          <p:nvPr/>
        </p:nvSpPr>
        <p:spPr>
          <a:xfrm>
            <a:off x="1066800" y="6496854"/>
            <a:ext cx="22860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                                Northwest Piazza</a:t>
            </a:r>
            <a:endParaRPr lang="en-US" sz="1100" dirty="0">
              <a:latin typeface="Times New Roman" pitchFamily="18" charset="0"/>
              <a:cs typeface="Times New Roman" pitchFamily="18" charset="0"/>
            </a:endParaRPr>
          </a:p>
        </p:txBody>
      </p:sp>
      <p:sp>
        <p:nvSpPr>
          <p:cNvPr id="12" name="TextBox 11"/>
          <p:cNvSpPr txBox="1"/>
          <p:nvPr/>
        </p:nvSpPr>
        <p:spPr>
          <a:xfrm>
            <a:off x="6324600" y="5791200"/>
            <a:ext cx="2286000" cy="261610"/>
          </a:xfrm>
          <a:prstGeom prst="rect">
            <a:avLst/>
          </a:prstGeom>
          <a:noFill/>
        </p:spPr>
        <p:txBody>
          <a:bodyPr wrap="square" rtlCol="0">
            <a:spAutoFit/>
          </a:bodyPr>
          <a:lstStyle/>
          <a:p>
            <a:r>
              <a:rPr lang="en-US" sz="1100" dirty="0" smtClean="0"/>
              <a:t>Northwest Piazza &amp; Terrace</a:t>
            </a:r>
            <a:endParaRPr lang="en-US" sz="1100" dirty="0"/>
          </a:p>
        </p:txBody>
      </p:sp>
      <p:sp>
        <p:nvSpPr>
          <p:cNvPr id="13" name="TextBox 12"/>
          <p:cNvSpPr txBox="1"/>
          <p:nvPr/>
        </p:nvSpPr>
        <p:spPr>
          <a:xfrm>
            <a:off x="6327648" y="3505200"/>
            <a:ext cx="2469555"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View of Doom Room or “Sky Room”</a:t>
            </a:r>
            <a:endParaRPr lang="en-US" sz="1100" dirty="0">
              <a:latin typeface="Times New Roman" pitchFamily="18" charset="0"/>
              <a:cs typeface="Times New Roman" pitchFamily="18" charset="0"/>
            </a:endParaRPr>
          </a:p>
        </p:txBody>
      </p:sp>
      <p:sp>
        <p:nvSpPr>
          <p:cNvPr id="4" name="Footer Placeholder 3"/>
          <p:cNvSpPr>
            <a:spLocks noGrp="1"/>
          </p:cNvSpPr>
          <p:nvPr>
            <p:ph type="ftr" sz="quarter" idx="11"/>
          </p:nvPr>
        </p:nvSpPr>
        <p:spPr>
          <a:xfrm>
            <a:off x="5333999" y="6627659"/>
            <a:ext cx="3810001" cy="130805"/>
          </a:xfrm>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2126495350"/>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sz="1400" dirty="0">
                <a:latin typeface="Wingdings 2" pitchFamily="18" charset="2"/>
              </a:rPr>
              <a:t>c </a:t>
            </a:r>
            <a:r>
              <a:rPr lang="en-US" sz="1400" dirty="0">
                <a:latin typeface="Lucida Calligraphy" pitchFamily="66" charset="0"/>
              </a:rPr>
              <a:t>Jefferson: Creating Personal Space for Self-Reflection  </a:t>
            </a:r>
            <a:r>
              <a:rPr lang="en-US" sz="1400" dirty="0">
                <a:latin typeface="Wingdings 2" pitchFamily="18" charset="2"/>
              </a:rPr>
              <a:t>c</a:t>
            </a:r>
            <a:br>
              <a:rPr lang="en-US" sz="1400" dirty="0">
                <a:latin typeface="Wingdings 2" pitchFamily="18" charset="2"/>
              </a:rPr>
            </a:br>
            <a:r>
              <a:rPr lang="en-US" sz="1400" dirty="0">
                <a:latin typeface="Lucida Calligraphy" pitchFamily="66" charset="0"/>
                <a:ea typeface="Tahoma" pitchFamily="34" charset="0"/>
                <a:cs typeface="Tahoma" pitchFamily="34" charset="0"/>
              </a:rPr>
              <a:t/>
            </a:r>
            <a:br>
              <a:rPr lang="en-US" sz="1400" dirty="0">
                <a:latin typeface="Lucida Calligraphy" pitchFamily="66" charset="0"/>
                <a:ea typeface="Tahoma" pitchFamily="34" charset="0"/>
                <a:cs typeface="Tahoma" pitchFamily="34" charset="0"/>
              </a:rPr>
            </a:br>
            <a:r>
              <a:rPr lang="en-US" sz="1400" dirty="0">
                <a:latin typeface="Lucida Calligraphy" pitchFamily="66" charset="0"/>
                <a:ea typeface="Tahoma" pitchFamily="34" charset="0"/>
                <a:cs typeface="Tahoma" pitchFamily="34" charset="0"/>
              </a:rPr>
              <a:t>The architectural features of </a:t>
            </a:r>
            <a:r>
              <a:rPr lang="en-US" sz="1400" dirty="0" smtClean="0">
                <a:latin typeface="Lucida Calligraphy" pitchFamily="66" charset="0"/>
                <a:ea typeface="Tahoma" pitchFamily="34" charset="0"/>
                <a:cs typeface="Tahoma" pitchFamily="34" charset="0"/>
              </a:rPr>
              <a:t>Jefferson’s summer </a:t>
            </a:r>
            <a:r>
              <a:rPr lang="en-US" sz="1400" dirty="0">
                <a:latin typeface="Lucida Calligraphy" pitchFamily="66" charset="0"/>
                <a:ea typeface="Tahoma" pitchFamily="34" charset="0"/>
                <a:cs typeface="Tahoma" pitchFamily="34" charset="0"/>
              </a:rPr>
              <a:t>retreat, Poplar Forest, for solitude</a:t>
            </a:r>
            <a:br>
              <a:rPr lang="en-US" sz="1400" dirty="0">
                <a:latin typeface="Lucida Calligraphy" pitchFamily="66" charset="0"/>
                <a:ea typeface="Tahoma" pitchFamily="34" charset="0"/>
                <a:cs typeface="Tahoma" pitchFamily="34" charset="0"/>
              </a:rPr>
            </a:br>
            <a:endParaRPr lang="en-US" sz="1400" dirty="0">
              <a:latin typeface="Lucida Calligraphy" pitchFamily="66" charset="0"/>
            </a:endParaRPr>
          </a:p>
        </p:txBody>
      </p:sp>
      <p:sp>
        <p:nvSpPr>
          <p:cNvPr id="3" name="Content Placeholder 2"/>
          <p:cNvSpPr>
            <a:spLocks noGrp="1"/>
          </p:cNvSpPr>
          <p:nvPr>
            <p:ph idx="1"/>
          </p:nvPr>
        </p:nvSpPr>
        <p:spPr>
          <a:xfrm>
            <a:off x="381000" y="1219200"/>
            <a:ext cx="8305800" cy="4906963"/>
          </a:xfrm>
        </p:spPr>
        <p:txBody>
          <a:bodyPr>
            <a:normAutofit/>
          </a:bodyPr>
          <a:lstStyle/>
          <a:p>
            <a:pPr marL="0" indent="0">
              <a:buNone/>
            </a:pPr>
            <a:r>
              <a:rPr lang="en-US" sz="1400" dirty="0">
                <a:latin typeface="Tahoma" pitchFamily="34" charset="0"/>
                <a:ea typeface="Tahoma" pitchFamily="34" charset="0"/>
                <a:cs typeface="Tahoma" pitchFamily="34" charset="0"/>
              </a:rPr>
              <a:t>Observe the following architectural features that Jefferson designed at </a:t>
            </a:r>
            <a:r>
              <a:rPr lang="en-US" sz="1400" dirty="0" smtClean="0">
                <a:latin typeface="Tahoma" pitchFamily="34" charset="0"/>
                <a:ea typeface="Tahoma" pitchFamily="34" charset="0"/>
                <a:cs typeface="Tahoma" pitchFamily="34" charset="0"/>
              </a:rPr>
              <a:t>Poplar Forest—what </a:t>
            </a:r>
            <a:r>
              <a:rPr lang="en-US" sz="1400" dirty="0">
                <a:latin typeface="Tahoma" pitchFamily="34" charset="0"/>
                <a:ea typeface="Tahoma" pitchFamily="34" charset="0"/>
                <a:cs typeface="Tahoma" pitchFamily="34" charset="0"/>
              </a:rPr>
              <a:t>do these areas </a:t>
            </a:r>
            <a:r>
              <a:rPr lang="en-US" sz="1400" dirty="0" smtClean="0">
                <a:latin typeface="Tahoma" pitchFamily="34" charset="0"/>
                <a:ea typeface="Tahoma" pitchFamily="34" charset="0"/>
                <a:cs typeface="Tahoma" pitchFamily="34" charset="0"/>
              </a:rPr>
              <a:t>illustrate about </a:t>
            </a:r>
            <a:r>
              <a:rPr lang="en-US" sz="1400" dirty="0">
                <a:latin typeface="Tahoma" pitchFamily="34" charset="0"/>
                <a:ea typeface="Tahoma" pitchFamily="34" charset="0"/>
                <a:cs typeface="Tahoma" pitchFamily="34" charset="0"/>
              </a:rPr>
              <a:t>his personality?</a:t>
            </a:r>
          </a:p>
          <a:p>
            <a:pPr marL="0" indent="0">
              <a:buNone/>
            </a:pPr>
            <a:endParaRPr lang="en-US" sz="1400" dirty="0">
              <a:latin typeface="Tahoma" pitchFamily="34" charset="0"/>
              <a:ea typeface="Tahoma" pitchFamily="34" charset="0"/>
              <a:cs typeface="Tahoma" pitchFamily="34" charset="0"/>
            </a:endParaRPr>
          </a:p>
        </p:txBody>
      </p:sp>
      <p:pic>
        <p:nvPicPr>
          <p:cNvPr id="4" name="Picture 3"/>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204849" y="1742642"/>
            <a:ext cx="4113497" cy="2734541"/>
          </a:xfrm>
          <a:prstGeom prst="rect">
            <a:avLst/>
          </a:prstGeom>
        </p:spPr>
      </p:pic>
      <p:pic>
        <p:nvPicPr>
          <p:cNvPr id="5" name="Picture 4"/>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4519551" y="1600200"/>
            <a:ext cx="4038600" cy="2684751"/>
          </a:xfrm>
          <a:prstGeom prst="rect">
            <a:avLst/>
          </a:prstGeom>
        </p:spPr>
      </p:pic>
      <p:pic>
        <p:nvPicPr>
          <p:cNvPr id="6" name="Picture 5"/>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1506744" y="4605010"/>
            <a:ext cx="2994519" cy="1990675"/>
          </a:xfrm>
          <a:prstGeom prst="rect">
            <a:avLst/>
          </a:prstGeom>
        </p:spPr>
      </p:pic>
      <p:pic>
        <p:nvPicPr>
          <p:cNvPr id="7" name="Picture 6"/>
          <p:cNvPicPr>
            <a:picLocks noChangeAspect="1"/>
          </p:cNvPicPr>
          <p:nvPr/>
        </p:nvPicPr>
        <p:blipFill>
          <a:blip r:embed="rId5" cstate="print">
            <a:extLst>
              <a:ext uri="{28A0092B-C50C-407E-A947-70E740481C1C}">
                <a14:useLocalDpi xmlns:a14="http://schemas.microsoft.com/office/drawing/2010/main" val="0"/>
              </a:ext>
            </a:extLst>
          </a:blip>
          <a:stretch>
            <a:fillRect/>
          </a:stretch>
        </p:blipFill>
        <p:spPr>
          <a:xfrm>
            <a:off x="4800600" y="4723831"/>
            <a:ext cx="2686674" cy="1786027"/>
          </a:xfrm>
          <a:prstGeom prst="rect">
            <a:avLst/>
          </a:prstGeom>
        </p:spPr>
      </p:pic>
      <p:sp>
        <p:nvSpPr>
          <p:cNvPr id="8" name="TextBox 7"/>
          <p:cNvSpPr txBox="1"/>
          <p:nvPr/>
        </p:nvSpPr>
        <p:spPr>
          <a:xfrm>
            <a:off x="7772400" y="4724400"/>
            <a:ext cx="1219200" cy="600164"/>
          </a:xfrm>
          <a:prstGeom prst="rect">
            <a:avLst/>
          </a:prstGeom>
          <a:noFill/>
        </p:spPr>
        <p:txBody>
          <a:bodyPr wrap="square" rtlCol="0">
            <a:spAutoFit/>
          </a:bodyPr>
          <a:lstStyle/>
          <a:p>
            <a:r>
              <a:rPr lang="en-US" sz="1100" dirty="0" smtClean="0">
                <a:latin typeface="Times New Roman" pitchFamily="18" charset="0"/>
                <a:cs typeface="Times New Roman" pitchFamily="18" charset="0"/>
              </a:rPr>
              <a:t>Photos by D. Gerlach, August, 2013</a:t>
            </a:r>
            <a:endParaRPr lang="en-US" sz="1100" dirty="0">
              <a:latin typeface="Times New Roman" pitchFamily="18" charset="0"/>
              <a:cs typeface="Times New Roman" pitchFamily="18" charset="0"/>
            </a:endParaRPr>
          </a:p>
        </p:txBody>
      </p:sp>
      <p:sp>
        <p:nvSpPr>
          <p:cNvPr id="9" name="TextBox 8"/>
          <p:cNvSpPr txBox="1"/>
          <p:nvPr/>
        </p:nvSpPr>
        <p:spPr>
          <a:xfrm>
            <a:off x="4648200" y="4343400"/>
            <a:ext cx="37338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   View of the back porch which overlooks the “Sunken Lawn”</a:t>
            </a:r>
            <a:endParaRPr lang="en-US" sz="1100" dirty="0">
              <a:latin typeface="Times New Roman" pitchFamily="18" charset="0"/>
              <a:cs typeface="Times New Roman" pitchFamily="18" charset="0"/>
            </a:endParaRPr>
          </a:p>
        </p:txBody>
      </p:sp>
      <p:sp>
        <p:nvSpPr>
          <p:cNvPr id="11" name="TextBox 10"/>
          <p:cNvSpPr txBox="1"/>
          <p:nvPr/>
        </p:nvSpPr>
        <p:spPr>
          <a:xfrm>
            <a:off x="3124200" y="6595685"/>
            <a:ext cx="4114800" cy="261610"/>
          </a:xfrm>
          <a:prstGeom prst="rect">
            <a:avLst/>
          </a:prstGeom>
          <a:noFill/>
        </p:spPr>
        <p:txBody>
          <a:bodyPr wrap="square" rtlCol="0">
            <a:spAutoFit/>
          </a:bodyPr>
          <a:lstStyle/>
          <a:p>
            <a:r>
              <a:rPr lang="en-US" sz="1100" dirty="0" smtClean="0">
                <a:latin typeface="Times New Roman" pitchFamily="18" charset="0"/>
                <a:cs typeface="Times New Roman" pitchFamily="18" charset="0"/>
              </a:rPr>
              <a:t>                     Views of the Terrace   </a:t>
            </a:r>
            <a:endParaRPr lang="en-US" sz="1100" dirty="0">
              <a:latin typeface="Times New Roman" pitchFamily="18" charset="0"/>
              <a:cs typeface="Times New Roman" pitchFamily="18" charset="0"/>
            </a:endParaRPr>
          </a:p>
        </p:txBody>
      </p:sp>
      <p:sp>
        <p:nvSpPr>
          <p:cNvPr id="12" name="TextBox 11"/>
          <p:cNvSpPr txBox="1"/>
          <p:nvPr/>
        </p:nvSpPr>
        <p:spPr>
          <a:xfrm>
            <a:off x="76200" y="4605010"/>
            <a:ext cx="1430544" cy="430887"/>
          </a:xfrm>
          <a:prstGeom prst="rect">
            <a:avLst/>
          </a:prstGeom>
          <a:noFill/>
        </p:spPr>
        <p:txBody>
          <a:bodyPr wrap="square" rtlCol="0">
            <a:spAutoFit/>
          </a:bodyPr>
          <a:lstStyle/>
          <a:p>
            <a:r>
              <a:rPr lang="en-US" sz="1100" dirty="0" smtClean="0">
                <a:latin typeface="Times New Roman" pitchFamily="18" charset="0"/>
                <a:cs typeface="Times New Roman" pitchFamily="18" charset="0"/>
              </a:rPr>
              <a:t>Lower exterior of home</a:t>
            </a:r>
            <a:endParaRPr lang="en-US" sz="1100" dirty="0">
              <a:latin typeface="Times New Roman" pitchFamily="18" charset="0"/>
              <a:cs typeface="Times New Roman" pitchFamily="18" charset="0"/>
            </a:endParaRPr>
          </a:p>
        </p:txBody>
      </p:sp>
      <p:sp>
        <p:nvSpPr>
          <p:cNvPr id="10" name="Footer Placeholder 9"/>
          <p:cNvSpPr>
            <a:spLocks noGrp="1"/>
          </p:cNvSpPr>
          <p:nvPr>
            <p:ph type="ftr" sz="quarter" idx="11"/>
          </p:nvPr>
        </p:nvSpPr>
        <p:spPr/>
        <p:txBody>
          <a:bodyPr/>
          <a:lstStyle/>
          <a:p>
            <a:r>
              <a:rPr lang="en-US" dirty="0" smtClean="0"/>
              <a:t>Darla Gerlach, EdD, Barringer Fellow-2013</a:t>
            </a:r>
            <a:endParaRPr lang="en-US" dirty="0"/>
          </a:p>
        </p:txBody>
      </p:sp>
    </p:spTree>
    <p:extLst>
      <p:ext uri="{BB962C8B-B14F-4D97-AF65-F5344CB8AC3E}">
        <p14:creationId xmlns:p14="http://schemas.microsoft.com/office/powerpoint/2010/main" val="4022012837"/>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664</TotalTime>
  <Words>2425</Words>
  <Application>Microsoft Office PowerPoint</Application>
  <PresentationFormat>On-screen Show (4:3)</PresentationFormat>
  <Paragraphs>153</Paragraphs>
  <Slides>21</Slides>
  <Notes>0</Notes>
  <HiddenSlides>0</HiddenSlides>
  <MMClips>0</MMClips>
  <ScaleCrop>false</ScaleCrop>
  <HeadingPairs>
    <vt:vector size="4" baseType="variant">
      <vt:variant>
        <vt:lpstr>Theme</vt:lpstr>
      </vt:variant>
      <vt:variant>
        <vt:i4>1</vt:i4>
      </vt:variant>
      <vt:variant>
        <vt:lpstr>Slide Titles</vt:lpstr>
      </vt:variant>
      <vt:variant>
        <vt:i4>21</vt:i4>
      </vt:variant>
    </vt:vector>
  </HeadingPairs>
  <TitlesOfParts>
    <vt:vector size="22" baseType="lpstr">
      <vt:lpstr>Office Theme</vt:lpstr>
      <vt:lpstr>Jefferson’s Gardens:  A Landscape of Opportunities  c Section  3: Jefferson: Creating Personal Space for Self-Reflection  c  “Mr. J. went to his apartments, the door of which is never opened but by himself and his retirement seems so sacred that I told him it was his sanctum sanctorum.” (Margaret Bayard Smith, writing about her visit to Monticello on August 1, 1809. Smith, Margaret Bayard. First Forty Years of Washington Society. New York: Charles Scribner's Sons, 1906, p. 70.)      </vt:lpstr>
      <vt:lpstr>c Jefferson: Creating Personal Space for Self-Reflection  c </vt:lpstr>
      <vt:lpstr>c Jefferson: Creating Personal Space for Self-Reflection  c </vt:lpstr>
      <vt:lpstr> c Jefferson: Creating Personal Space for Self-Reflection  c His use of landscape to create both beauty and privacy  </vt:lpstr>
      <vt:lpstr>c Jefferson’s Poplar Forest c</vt:lpstr>
      <vt:lpstr>c Jefferson: Creating Personal Space for Self-Reflection  c His use of landscape to create both beauty and privacy</vt:lpstr>
      <vt:lpstr>c Jefferson: Creating Personal Space for Self-Reflection  c Jefferson’s use of landscape to create both beauty and privacy</vt:lpstr>
      <vt:lpstr>c Jefferson: Creating Personal Space for Self-Reflection  c  The architectural features of Jefferson’s home at Monticello for solitude </vt:lpstr>
      <vt:lpstr>c Jefferson: Creating Personal Space for Self-Reflection  c  The architectural features of Jefferson’s summer retreat, Poplar Forest, for solitude </vt:lpstr>
      <vt:lpstr> c Jefferson: Creating Personal Space for Self-Reflection  c   Evidence of Jefferson’s thoughts about his own thinking—metacognition  </vt:lpstr>
      <vt:lpstr>c Jefferson: Creating Personal Space for Self-Reflection  c   Evidence of Jefferson’s thoughts about his own thinking—metacognition</vt:lpstr>
      <vt:lpstr>c Jefferson: Creating Personal Space for Self-Reflection  c   Evidence of Jefferson’s thoughts about his own thinking—metacognition  </vt:lpstr>
      <vt:lpstr>c Jefferson: Creating Personal Space for Self-Reflection  c   Evidence of Jefferson’s thoughts about his own thinking—metacognition  </vt:lpstr>
      <vt:lpstr>c Jefferson: Creating Personal Space for Self-Reflection  c   Evidence of Jefferson’s thoughts about his own thinking—metacognition  </vt:lpstr>
      <vt:lpstr>c Jefferson: Creating Personal Space for Self-Reflection  c   Evidence of Jefferson’s thoughts about his own thinking—metacognition</vt:lpstr>
      <vt:lpstr>c Jefferson: Creating Personal Space for Self-Reflection  c   Evidence of Jefferson’s thoughts about his own thinking—metacognition  </vt:lpstr>
      <vt:lpstr>c Jefferson: Creating Personal Space for Self-Reflection  c   Evidence of Jefferson’s thoughts about his own thinking—metacognition  </vt:lpstr>
      <vt:lpstr>c Jefferson: Creating Personal Space for Self-Reflection  c   Evidence of Jefferson’s thoughts about his own thinking—metacognition  </vt:lpstr>
      <vt:lpstr>c Jefferson: Creating Personal Space for Self-Reflection  c   Evidence of Jefferson’s thoughts about his own thinking—metacognition  </vt:lpstr>
      <vt:lpstr>c Jefferson: Creating Personal Space for Self-Reflection  c   Evidence of Jefferson’s thoughts about his own thinking—metacognition</vt:lpstr>
      <vt:lpstr>Bibliography</vt:lpstr>
    </vt:vector>
  </TitlesOfParts>
  <Company>Toshiba</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Jefferson: Creating Personal Space for Self-Reflection</dc:title>
  <dc:creator>owner</dc:creator>
  <cp:lastModifiedBy>owner</cp:lastModifiedBy>
  <cp:revision>51</cp:revision>
  <dcterms:created xsi:type="dcterms:W3CDTF">2013-08-08T02:33:17Z</dcterms:created>
  <dcterms:modified xsi:type="dcterms:W3CDTF">2013-08-19T05:51:05Z</dcterms:modified>
</cp:coreProperties>
</file>