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3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F24D-891B-4195-BD9A-558A2B5F75E6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4B6540-D5B7-4A84-BEB0-1DF81D6EDFD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F24D-891B-4195-BD9A-558A2B5F75E6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6540-D5B7-4A84-BEB0-1DF81D6EDF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F24D-891B-4195-BD9A-558A2B5F75E6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6540-D5B7-4A84-BEB0-1DF81D6EDF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F24D-891B-4195-BD9A-558A2B5F75E6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6540-D5B7-4A84-BEB0-1DF81D6EDF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F24D-891B-4195-BD9A-558A2B5F75E6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6540-D5B7-4A84-BEB0-1DF81D6EDFD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F24D-891B-4195-BD9A-558A2B5F75E6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6540-D5B7-4A84-BEB0-1DF81D6EDFD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F24D-891B-4195-BD9A-558A2B5F75E6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6540-D5B7-4A84-BEB0-1DF81D6EDFD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F24D-891B-4195-BD9A-558A2B5F75E6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6540-D5B7-4A84-BEB0-1DF81D6EDF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F24D-891B-4195-BD9A-558A2B5F75E6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6540-D5B7-4A84-BEB0-1DF81D6EDF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F24D-891B-4195-BD9A-558A2B5F75E6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6540-D5B7-4A84-BEB0-1DF81D6EDF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F24D-891B-4195-BD9A-558A2B5F75E6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6540-D5B7-4A84-BEB0-1DF81D6EDF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D51F24D-891B-4195-BD9A-558A2B5F75E6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34B6540-D5B7-4A84-BEB0-1DF81D6EDFD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Jefferson’s International Relevance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Declaration of Independence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62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Warm-Up: Globalization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Note-taking: Vocabulary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Sorting: Declaration of Independence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Case Study: USA vs. __________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Take-Home Point: </a:t>
            </a:r>
            <a:r>
              <a:rPr lang="en-US" dirty="0">
                <a:solidFill>
                  <a:srgbClr val="FF0000"/>
                </a:solidFill>
              </a:rPr>
              <a:t>To what extent was/is Jefferson’s Declaration of Independence an example of globalization?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73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term “globalization” means the act of extending to other parts of the world.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What creates globalization today? </a:t>
            </a:r>
            <a:r>
              <a:rPr lang="en-US" b="1" dirty="0" smtClean="0">
                <a:solidFill>
                  <a:srgbClr val="FF0000"/>
                </a:solidFill>
              </a:rPr>
              <a:t>Describe three examples </a:t>
            </a:r>
            <a:r>
              <a:rPr lang="en-US" dirty="0" smtClean="0">
                <a:solidFill>
                  <a:srgbClr val="FF0000"/>
                </a:solidFill>
              </a:rPr>
              <a:t>of how people from around the world exchange ideas and resources.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eoimages.gsfc.nasa.gov/images/imagerecords/57000/57723/globe_west_204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286000"/>
            <a:ext cx="32004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2.gstatic.com/images?q=tbn:ANd9GcQzd8-IWgXYvr_CKvK5gHrzWUP5lG4DIdH6wSsrPI-4pT8AO1aSe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254" y="5029200"/>
            <a:ext cx="953491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encrypted-tbn3.gstatic.com/images?q=tbn:ANd9GcTFymwPcfsGe-oSoUvPnIf9SEHn4BV7lvTTe6Axw8GokiVw3O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027" y="4881562"/>
            <a:ext cx="939277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encrypted-tbn2.gstatic.com/images?q=tbn:ANd9GcQa9UjrE4zFEgQNSbyvaxVRKRcIRFiG1zV3sgHKD9s4FlsVMXME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8683" y="1807152"/>
            <a:ext cx="146685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encrypted-tbn3.gstatic.com/images?q=tbn:ANd9GcRWXHyk5GyNCvXVJiMXY4FNL557mP_b9f5u782mgxRKikRuufA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660" y="1676400"/>
            <a:ext cx="829235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232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00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1. globalization (noun): </a:t>
            </a:r>
            <a:r>
              <a:rPr lang="en-US" dirty="0">
                <a:solidFill>
                  <a:srgbClr val="FF0000"/>
                </a:solidFill>
              </a:rPr>
              <a:t>the act of extending to other parts of the </a:t>
            </a:r>
            <a:r>
              <a:rPr lang="en-US" dirty="0" smtClean="0">
                <a:solidFill>
                  <a:srgbClr val="FF0000"/>
                </a:solidFill>
              </a:rPr>
              <a:t>world</a:t>
            </a:r>
          </a:p>
          <a:p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. grievance (noun): a </a:t>
            </a:r>
            <a:r>
              <a:rPr lang="en-US" dirty="0">
                <a:solidFill>
                  <a:srgbClr val="FF0000"/>
                </a:solidFill>
              </a:rPr>
              <a:t>reason for complaining or being unhappy with a situation </a:t>
            </a:r>
          </a:p>
          <a:p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. sovereignty (noun): </a:t>
            </a:r>
            <a:r>
              <a:rPr lang="en-US" dirty="0">
                <a:solidFill>
                  <a:srgbClr val="FF0000"/>
                </a:solidFill>
              </a:rPr>
              <a:t>a country's independent authority and the right to govern itself </a:t>
            </a:r>
          </a:p>
          <a:p>
            <a:r>
              <a:rPr lang="en-US" dirty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. unalienable (adjective): </a:t>
            </a:r>
            <a:r>
              <a:rPr lang="en-US" dirty="0">
                <a:solidFill>
                  <a:srgbClr val="FF0000"/>
                </a:solidFill>
              </a:rPr>
              <a:t>impossible to take away or give up</a:t>
            </a:r>
          </a:p>
          <a:p>
            <a:r>
              <a:rPr lang="en-US" dirty="0">
                <a:solidFill>
                  <a:srgbClr val="FF0000"/>
                </a:solidFill>
              </a:rPr>
              <a:t>5</a:t>
            </a:r>
            <a:r>
              <a:rPr lang="en-US" dirty="0" smtClean="0">
                <a:solidFill>
                  <a:srgbClr val="FF0000"/>
                </a:solidFill>
              </a:rPr>
              <a:t>. tyranny (noun): </a:t>
            </a:r>
            <a:r>
              <a:rPr lang="en-US" dirty="0">
                <a:solidFill>
                  <a:srgbClr val="FF0000"/>
                </a:solidFill>
              </a:rPr>
              <a:t>cruel and unfair treatment by people with power over others 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23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Instructions, Part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Group the strips of paper any way you want. Think of how the strips are similar or different from one another.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Use the Vocabulary Hint Worksheet to help you understand the meaning of the terms.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06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600200"/>
          </a:xfrm>
        </p:spPr>
        <p:txBody>
          <a:bodyPr/>
          <a:lstStyle/>
          <a:p>
            <a:r>
              <a:rPr lang="en-US" dirty="0" smtClean="0"/>
              <a:t>Sorting Instructions, Part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Now, sort the strips based on which ones you think are part of the American Declaration of Independence and which ones are  not.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Be prepared to discuss your thinking behind your sorting.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39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600200"/>
          </a:xfrm>
        </p:spPr>
        <p:txBody>
          <a:bodyPr/>
          <a:lstStyle/>
          <a:p>
            <a:r>
              <a:rPr lang="en-US" sz="4800" dirty="0" smtClean="0"/>
              <a:t>Actual Origins of Documents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1. The American Declaration of Independence (July 4, 1776)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>
                <a:solidFill>
                  <a:srgbClr val="FF0000"/>
                </a:solidFill>
              </a:rPr>
              <a:t>The Manifesto of the Province of Flanders (January 4, 1790)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3. The Haitian Declaration of Independence (January 1, 1804)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4. The American Declaration of Independence (July 4, 1776)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5. The Texas Declaration of Independence (March 2, 1836)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6. The American Declaration of Independence (July 4, 1776)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7. The American Declaration of Independence (July 4, 1776)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8. The Venezuelan Declaration of Independence (July 5, 1811)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9. The Liberian Declaration of Independence (July 16, 1847)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  <a:r>
              <a:rPr lang="en-US" dirty="0">
                <a:solidFill>
                  <a:srgbClr val="FF0000"/>
                </a:solidFill>
              </a:rPr>
              <a:t>. The Unilateral Declaration of Independence (Southern Rhodesia) (November 11, 1965)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11. The Vietnamese Declaration of Independence (September 2, 1945)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12. The Declaration of Independence of the Czechoslovak Nation (October 18, 1918)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60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Timeline:</a:t>
            </a:r>
            <a:br>
              <a:rPr lang="en-US" sz="4400" dirty="0" smtClean="0"/>
            </a:br>
            <a:r>
              <a:rPr lang="en-US" sz="4400" dirty="0" smtClean="0"/>
              <a:t> Declarations of Independence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1776- The American Declaration of Independence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1790- </a:t>
            </a:r>
            <a:r>
              <a:rPr lang="en-US" dirty="0">
                <a:solidFill>
                  <a:srgbClr val="FF0000"/>
                </a:solidFill>
              </a:rPr>
              <a:t>The Manifesto of the Province of Flanders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1804- </a:t>
            </a:r>
            <a:r>
              <a:rPr lang="en-US" dirty="0">
                <a:solidFill>
                  <a:srgbClr val="FF0000"/>
                </a:solidFill>
              </a:rPr>
              <a:t>The Haitian Declaration of Independence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1811- </a:t>
            </a:r>
            <a:r>
              <a:rPr lang="en-US" dirty="0">
                <a:solidFill>
                  <a:srgbClr val="FF0000"/>
                </a:solidFill>
              </a:rPr>
              <a:t>The Venezuelan Declaration of Independence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1836- </a:t>
            </a:r>
            <a:r>
              <a:rPr lang="en-US" dirty="0">
                <a:solidFill>
                  <a:srgbClr val="FF0000"/>
                </a:solidFill>
              </a:rPr>
              <a:t>The Texas Declaration of Independence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1847- </a:t>
            </a:r>
            <a:r>
              <a:rPr lang="en-US" dirty="0">
                <a:solidFill>
                  <a:srgbClr val="FF0000"/>
                </a:solidFill>
              </a:rPr>
              <a:t>The Liberian Declaration of Independence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1918- </a:t>
            </a:r>
            <a:r>
              <a:rPr lang="en-US" dirty="0">
                <a:solidFill>
                  <a:srgbClr val="FF0000"/>
                </a:solidFill>
              </a:rPr>
              <a:t>The Declaration of Independence of the Czechoslovak Nation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1945- </a:t>
            </a:r>
            <a:r>
              <a:rPr lang="en-US" dirty="0">
                <a:solidFill>
                  <a:srgbClr val="FF0000"/>
                </a:solidFill>
              </a:rPr>
              <a:t>The Vietnamese Declaration of Independence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1965- </a:t>
            </a:r>
            <a:r>
              <a:rPr lang="en-US" dirty="0">
                <a:solidFill>
                  <a:srgbClr val="FF0000"/>
                </a:solidFill>
              </a:rPr>
              <a:t>The Unilateral Declaration of Independence (Southern Rhodesia) </a:t>
            </a:r>
          </a:p>
        </p:txBody>
      </p:sp>
    </p:spTree>
    <p:extLst>
      <p:ext uri="{BB962C8B-B14F-4D97-AF65-F5344CB8AC3E}">
        <p14:creationId xmlns:p14="http://schemas.microsoft.com/office/powerpoint/2010/main" val="366492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Take-Home Point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To what extent was/is Jefferson’s Declaration of Independence an example of </a:t>
            </a:r>
            <a:r>
              <a:rPr lang="en-US" sz="3200" dirty="0" smtClean="0">
                <a:solidFill>
                  <a:srgbClr val="FF0000"/>
                </a:solidFill>
              </a:rPr>
              <a:t>globalization?</a:t>
            </a:r>
          </a:p>
          <a:p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Answer this question in paragraph form (6-8 sentences) using evidence from the lesson.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0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584</TotalTime>
  <Words>463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Executive</vt:lpstr>
      <vt:lpstr>Jefferson’s International Relevance</vt:lpstr>
      <vt:lpstr>Lesson Agenda</vt:lpstr>
      <vt:lpstr>Starter</vt:lpstr>
      <vt:lpstr>Lesson Vocabulary</vt:lpstr>
      <vt:lpstr>Sorting Instructions, Part I</vt:lpstr>
      <vt:lpstr>Sorting Instructions, Part II</vt:lpstr>
      <vt:lpstr>Actual Origins of Documents</vt:lpstr>
      <vt:lpstr>Timeline:  Declarations of Independence</vt:lpstr>
      <vt:lpstr>Take-Home Point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Jefferson’s International Relevance</dc:title>
  <dc:creator>Melissa</dc:creator>
  <cp:lastModifiedBy>Melissa</cp:lastModifiedBy>
  <cp:revision>11</cp:revision>
  <dcterms:created xsi:type="dcterms:W3CDTF">2013-07-31T18:44:25Z</dcterms:created>
  <dcterms:modified xsi:type="dcterms:W3CDTF">2013-08-08T18:42:47Z</dcterms:modified>
</cp:coreProperties>
</file>