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3" r:id="rId4"/>
    <p:sldId id="274" r:id="rId5"/>
    <p:sldId id="279" r:id="rId6"/>
    <p:sldId id="275" r:id="rId7"/>
    <p:sldId id="276" r:id="rId8"/>
    <p:sldId id="277" r:id="rId9"/>
    <p:sldId id="272" r:id="rId10"/>
    <p:sldId id="258" r:id="rId11"/>
    <p:sldId id="259" r:id="rId12"/>
    <p:sldId id="280" r:id="rId13"/>
    <p:sldId id="260" r:id="rId14"/>
    <p:sldId id="261" r:id="rId15"/>
    <p:sldId id="26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8" autoAdjust="0"/>
    <p:restoredTop sz="94660"/>
  </p:normalViewPr>
  <p:slideViewPr>
    <p:cSldViewPr>
      <p:cViewPr>
        <p:scale>
          <a:sx n="46" d="100"/>
          <a:sy n="46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2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8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3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0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6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7F6C2-A81C-4139-91DF-D0F800745E4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736A8-CC98-4B66-9B64-D5D95682F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x1Atx1tQP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3KoRxxr1jc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Process of </a:t>
            </a:r>
            <a:r>
              <a:rPr lang="en-US" dirty="0"/>
              <a:t>M</a:t>
            </a:r>
            <a:r>
              <a:rPr lang="en-US" dirty="0" smtClean="0"/>
              <a:t>aking Textiles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Gathering the Fibers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Carding Fibers</a:t>
            </a:r>
            <a:endParaRPr lang="en-US" dirty="0"/>
          </a:p>
        </p:txBody>
      </p:sp>
      <p:pic>
        <p:nvPicPr>
          <p:cNvPr id="5" name="Content Placeholder 4" descr="carding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447800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1828800" y="6248400"/>
            <a:ext cx="5517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Joan </a:t>
            </a:r>
            <a:r>
              <a:rPr lang="en-US" sz="1400" dirty="0" err="1" smtClean="0"/>
              <a:t>Ruane</a:t>
            </a:r>
            <a:r>
              <a:rPr lang="en-US" sz="1400" dirty="0" smtClean="0"/>
              <a:t>. </a:t>
            </a:r>
            <a:r>
              <a:rPr lang="en-US" sz="1400" i="1" dirty="0" smtClean="0"/>
              <a:t>http://</a:t>
            </a:r>
            <a:r>
              <a:rPr lang="en-US" sz="1400" i="1" dirty="0" err="1" smtClean="0"/>
              <a:t>www.cottonspinning.com/spin/makePuni.html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031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Spinning</a:t>
            </a:r>
            <a:endParaRPr lang="en-US" dirty="0"/>
          </a:p>
        </p:txBody>
      </p:sp>
      <p:pic>
        <p:nvPicPr>
          <p:cNvPr id="5" name="Content Placeholder 4" descr="646px-Saxony_spinning_wheel_02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4301" r="-34301"/>
          <a:stretch>
            <a:fillRect/>
          </a:stretch>
        </p:blipFill>
        <p:spPr>
          <a:xfrm>
            <a:off x="457200" y="1295400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1066800" y="6096000"/>
            <a:ext cx="724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Linda </a:t>
            </a:r>
            <a:r>
              <a:rPr lang="en-US" sz="1400" dirty="0" err="1" smtClean="0"/>
              <a:t>Spashett</a:t>
            </a:r>
            <a:r>
              <a:rPr lang="en-US" sz="1400" dirty="0" smtClean="0"/>
              <a:t>.</a:t>
            </a:r>
            <a:r>
              <a:rPr lang="en-US" sz="1400" i="1" dirty="0" smtClean="0"/>
              <a:t> http://commons.wikimedia.org/wiki/File:Saxony_spinning_wheel_029.jpg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054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Demonstration of spinning yarn on a spinning wheel. Video by </a:t>
            </a:r>
            <a:r>
              <a:rPr lang="en-US" sz="3200" dirty="0" err="1" smtClean="0"/>
              <a:t>videojugartscrafts</a:t>
            </a:r>
            <a:r>
              <a:rPr lang="en-US" sz="320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200400"/>
            <a:ext cx="67056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https://www.youtube.com/watch?v=ex1Atx1tQPk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Spinning Jenny</a:t>
            </a:r>
            <a:endParaRPr lang="en-US" dirty="0"/>
          </a:p>
        </p:txBody>
      </p:sp>
      <p:pic>
        <p:nvPicPr>
          <p:cNvPr id="5" name="Picture 4" descr="800px-Havgreaves'_Spinning_Je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6517140" cy="4711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0616" y="6178443"/>
            <a:ext cx="392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 </a:t>
            </a:r>
            <a:r>
              <a:rPr lang="en-US" sz="1400" i="1" dirty="0" smtClean="0"/>
              <a:t>Popular Science Monthly</a:t>
            </a:r>
            <a:r>
              <a:rPr lang="en-US" sz="1400" dirty="0" smtClean="0"/>
              <a:t>, vol. 39, 1891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Loom</a:t>
            </a:r>
            <a:endParaRPr lang="en-US" dirty="0"/>
          </a:p>
        </p:txBody>
      </p:sp>
      <p:pic>
        <p:nvPicPr>
          <p:cNvPr id="7" name="Content Placeholder 6" descr="800px-Webmaschine_in_Tirolervolkskunstmuseu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371600"/>
            <a:ext cx="8229600" cy="4525963"/>
          </a:xfrm>
        </p:spPr>
      </p:pic>
      <p:sp>
        <p:nvSpPr>
          <p:cNvPr id="8" name="TextBox 7"/>
          <p:cNvSpPr txBox="1"/>
          <p:nvPr/>
        </p:nvSpPr>
        <p:spPr>
          <a:xfrm>
            <a:off x="381000" y="6019800"/>
            <a:ext cx="839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Javier </a:t>
            </a:r>
            <a:r>
              <a:rPr lang="en-US" sz="1400" dirty="0" err="1" smtClean="0"/>
              <a:t>Carro</a:t>
            </a:r>
            <a:r>
              <a:rPr lang="en-US" sz="1400" b="1" dirty="0" smtClean="0"/>
              <a:t>. </a:t>
            </a:r>
            <a:r>
              <a:rPr lang="en-US" sz="1400" i="1" dirty="0" err="1" smtClean="0"/>
              <a:t>http://commons.wikimedia.org/wiki/File:Webmaschine_in_Tirolervolkskunstmuseum.JPG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7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Shuttle</a:t>
            </a:r>
            <a:endParaRPr lang="en-US" dirty="0"/>
          </a:p>
        </p:txBody>
      </p:sp>
      <p:pic>
        <p:nvPicPr>
          <p:cNvPr id="8" name="Content Placeholder 7" descr="800px-Shuttle_with_bobin_horizontal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0545" b="-60545"/>
          <a:stretch>
            <a:fillRect/>
          </a:stretch>
        </p:blipFill>
        <p:spPr>
          <a:xfrm>
            <a:off x="457200" y="990600"/>
            <a:ext cx="8229600" cy="4525963"/>
          </a:xfrm>
        </p:spPr>
      </p:pic>
      <p:sp>
        <p:nvSpPr>
          <p:cNvPr id="9" name="TextBox 8"/>
          <p:cNvSpPr txBox="1"/>
          <p:nvPr/>
        </p:nvSpPr>
        <p:spPr>
          <a:xfrm>
            <a:off x="685800" y="5486400"/>
            <a:ext cx="7809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</a:t>
            </a:r>
            <a:r>
              <a:rPr lang="en-US" sz="1400" dirty="0" err="1" smtClean="0"/>
              <a:t>Audrius</a:t>
            </a:r>
            <a:r>
              <a:rPr lang="en-US" sz="1400" dirty="0" smtClean="0"/>
              <a:t> </a:t>
            </a:r>
            <a:r>
              <a:rPr lang="en-US" sz="1400" dirty="0" err="1" smtClean="0"/>
              <a:t>Meskauskas</a:t>
            </a:r>
            <a:r>
              <a:rPr lang="en-US" sz="1400" dirty="0" smtClean="0"/>
              <a:t>. </a:t>
            </a:r>
            <a:r>
              <a:rPr lang="en-US" sz="1400" i="1" dirty="0" err="1" smtClean="0"/>
              <a:t>http://commons.wikimedia.org/wiki/File:Shuttle_with_bobin_horizontal.jpg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000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Loom</a:t>
            </a:r>
            <a:endParaRPr lang="en-US" dirty="0"/>
          </a:p>
        </p:txBody>
      </p:sp>
      <p:pic>
        <p:nvPicPr>
          <p:cNvPr id="7" name="Content Placeholder 6" descr="800px-17_Tinell,_exposició_Indianes,_teler_de_garro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712" b="-24712"/>
          <a:stretch>
            <a:fillRect/>
          </a:stretch>
        </p:blipFill>
        <p:spPr/>
      </p:pic>
      <p:pic>
        <p:nvPicPr>
          <p:cNvPr id="9" name="Content Placeholder 8" descr="Filatur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996" b="-6996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838200" y="5943600"/>
            <a:ext cx="7226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</a:t>
            </a:r>
            <a:r>
              <a:rPr lang="en-US" sz="1200" dirty="0" err="1" smtClean="0"/>
              <a:t>Enfo</a:t>
            </a:r>
            <a:r>
              <a:rPr lang="en-US" sz="1200" dirty="0" smtClean="0"/>
              <a:t>. http://commons.wikimedia.org/wiki/File:17_Tinell,_exposici%C3%B3_Indianes,_teler_de_garrot.jpg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6248400"/>
            <a:ext cx="6357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Ilustration</a:t>
            </a:r>
            <a:r>
              <a:rPr lang="en-US" sz="1200" dirty="0" smtClean="0"/>
              <a:t> (left) from the book </a:t>
            </a:r>
            <a:r>
              <a:rPr lang="en-US" sz="1200" i="1" dirty="0" smtClean="0"/>
              <a:t>La </a:t>
            </a:r>
            <a:r>
              <a:rPr lang="en-US" sz="1200" i="1" dirty="0" err="1" smtClean="0"/>
              <a:t>deuxième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année</a:t>
            </a:r>
            <a:r>
              <a:rPr lang="en-US" sz="1200" i="1" dirty="0" smtClean="0"/>
              <a:t> de </a:t>
            </a:r>
            <a:r>
              <a:rPr lang="en-US" sz="1200" i="1" dirty="0" err="1" smtClean="0"/>
              <a:t>géographie</a:t>
            </a:r>
            <a:r>
              <a:rPr lang="en-US" sz="1200" i="1" dirty="0" smtClean="0"/>
              <a:t>, </a:t>
            </a:r>
            <a:r>
              <a:rPr lang="en-US" sz="1200" dirty="0" err="1" smtClean="0"/>
              <a:t>writted</a:t>
            </a:r>
            <a:r>
              <a:rPr lang="en-US" sz="1200" dirty="0" smtClean="0"/>
              <a:t> by Pierre </a:t>
            </a:r>
            <a:r>
              <a:rPr lang="en-US" sz="1200" dirty="0" err="1" smtClean="0"/>
              <a:t>Foncin</a:t>
            </a:r>
            <a:r>
              <a:rPr lang="en-US" sz="1200" dirty="0" smtClean="0"/>
              <a:t>, 1882.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80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Picking Cotton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5881239" cy="4561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172200"/>
            <a:ext cx="6565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Photographer unknown. ca. 1895. http://www.gwu.edu/~folklife/bighouse/panel9.html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Cotton Gin</a:t>
            </a:r>
            <a:endParaRPr lang="en-US" sz="3600" dirty="0"/>
          </a:p>
        </p:txBody>
      </p:sp>
      <p:pic>
        <p:nvPicPr>
          <p:cNvPr id="5" name="Content Placeholder 4" descr="800px-Cotton_gin_EWM_2007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6909" b="-36909"/>
          <a:stretch>
            <a:fillRect/>
          </a:stretch>
        </p:blipFill>
        <p:spPr>
          <a:xfrm>
            <a:off x="3581400" y="381000"/>
            <a:ext cx="5111750" cy="58229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Cotton  Gin was invented by Eli Whitney in 1793</a:t>
            </a:r>
          </a:p>
          <a:p>
            <a:r>
              <a:rPr lang="en-US" sz="2800" dirty="0" smtClean="0"/>
              <a:t>The cotton gin was used to separate the cotton from the seeds.</a:t>
            </a:r>
          </a:p>
          <a:p>
            <a:r>
              <a:rPr lang="en-US" sz="2800" dirty="0" smtClean="0"/>
              <a:t>This invention caused the demand for cotton to increase.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581400" y="5029200"/>
            <a:ext cx="510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Photo: Tom Murphy VII.</a:t>
            </a:r>
          </a:p>
          <a:p>
            <a:r>
              <a:rPr lang="en-US" sz="1400" i="1" dirty="0" smtClean="0"/>
              <a:t> http://commons.wikimedia.org/wiki/File:Cotton_gin_EWM_2007.jpg</a:t>
            </a:r>
          </a:p>
        </p:txBody>
      </p:sp>
    </p:spTree>
    <p:extLst>
      <p:ext uri="{BB962C8B-B14F-4D97-AF65-F5344CB8AC3E}">
        <p14:creationId xmlns:p14="http://schemas.microsoft.com/office/powerpoint/2010/main" val="13670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Shearing Sheep</a:t>
            </a:r>
            <a:endParaRPr lang="en-US" sz="3600" dirty="0"/>
          </a:p>
        </p:txBody>
      </p:sp>
      <p:pic>
        <p:nvPicPr>
          <p:cNvPr id="5" name="Content Placeholder 4" descr="399px-Sheep_shear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555" r="-15555"/>
          <a:stretch>
            <a:fillRect/>
          </a:stretch>
        </p:blipFill>
        <p:spPr>
          <a:xfrm>
            <a:off x="3575058" y="273058"/>
            <a:ext cx="4856182" cy="55604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wool from the sheep is removed through shearing. </a:t>
            </a:r>
            <a:r>
              <a:rPr lang="en-US" sz="2800" dirty="0"/>
              <a:t>T</a:t>
            </a:r>
            <a:r>
              <a:rPr lang="en-US" sz="2800" dirty="0" smtClean="0"/>
              <a:t>he fibers are spun into yarn and knitted by hand or machine.  They are made into sweaters to be worn in the </a:t>
            </a:r>
            <a:r>
              <a:rPr lang="en-US" sz="2800" dirty="0" smtClean="0"/>
              <a:t>winter for warmth.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96774" y="6019800"/>
            <a:ext cx="4625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Martin Pot (</a:t>
            </a:r>
            <a:r>
              <a:rPr lang="en-US" sz="1400" dirty="0" err="1" smtClean="0"/>
              <a:t>martybugs</a:t>
            </a:r>
            <a:r>
              <a:rPr lang="en-US" sz="1400" dirty="0" smtClean="0"/>
              <a:t> @ </a:t>
            </a:r>
            <a:r>
              <a:rPr lang="en-US" sz="1400" dirty="0" err="1" smtClean="0"/>
              <a:t>en.wikipedia</a:t>
            </a:r>
            <a:r>
              <a:rPr lang="en-US" sz="1400" dirty="0" smtClean="0"/>
              <a:t>) . </a:t>
            </a:r>
          </a:p>
          <a:p>
            <a:pPr algn="ctr"/>
            <a:r>
              <a:rPr lang="en-US" sz="1400" i="1" dirty="0" smtClean="0"/>
              <a:t>http://</a:t>
            </a:r>
            <a:r>
              <a:rPr lang="en-US" sz="1400" i="1" dirty="0" err="1" smtClean="0"/>
              <a:t>commons.wikimedia.org/wiki/File:Sheep_shearing.jpg</a:t>
            </a:r>
            <a:r>
              <a:rPr lang="en-US" sz="1400" i="1" dirty="0" smtClean="0"/>
              <a:t>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679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3050"/>
            <a:ext cx="8077200" cy="585311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Sheep Shearing Demonstration at Young’s Dairy Farm, Yellow Springs, Ohio. Video by David Duke: </a:t>
            </a:r>
            <a:endParaRPr lang="en-US" sz="2400" dirty="0" smtClean="0">
              <a:hlinkClick r:id="rId2"/>
            </a:endParaRPr>
          </a:p>
          <a:p>
            <a:pPr>
              <a:buNone/>
            </a:pPr>
            <a:endParaRPr lang="en-US" sz="2400" dirty="0" smtClean="0">
              <a:hlinkClick r:id="rId2"/>
            </a:endParaRPr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https://www.youtube.com/watch v=53KoRxxr1jc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Flax</a:t>
            </a:r>
            <a:endParaRPr lang="en-US" sz="3600" dirty="0"/>
          </a:p>
        </p:txBody>
      </p:sp>
      <p:pic>
        <p:nvPicPr>
          <p:cNvPr id="5" name="Content Placeholder 4" descr="580px-Linum_usitatissimum_flax_products,_vlasproducten_(1)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343" b="-53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fiber comes from a plant. It is used in the making of linen  a lightweight material used for summer clothing.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5943600"/>
            <a:ext cx="5353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</a:t>
            </a:r>
            <a:r>
              <a:rPr lang="en-US" sz="1400" dirty="0" err="1" smtClean="0"/>
              <a:t>Rasbak</a:t>
            </a:r>
            <a:r>
              <a:rPr lang="en-US" sz="1400" dirty="0" smtClean="0"/>
              <a:t>. </a:t>
            </a:r>
            <a:r>
              <a:rPr lang="en-US" sz="1400" i="1" dirty="0" smtClean="0"/>
              <a:t>http://commons.wikimedia.org/wiki/</a:t>
            </a:r>
          </a:p>
          <a:p>
            <a:r>
              <a:rPr lang="en-US" sz="1400" i="1" dirty="0" smtClean="0"/>
              <a:t>File:Linum_usitatissimum_flax_products,_vlasproducten_%281%29.jpg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178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Hemp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plant is used in the making of rope and coarse clothing. Slave clothing was made from this material at Monticello and on other plantations.</a:t>
            </a:r>
            <a:endParaRPr lang="en-US" sz="2800" dirty="0"/>
          </a:p>
        </p:txBody>
      </p:sp>
      <p:pic>
        <p:nvPicPr>
          <p:cNvPr id="8" name="Content Placeholder 7" descr="Hennepvezel_Cannabis_sativa_fibr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3265" b="-23265"/>
          <a:stretch>
            <a:fillRect/>
          </a:stretch>
        </p:blipFill>
        <p:spPr>
          <a:xfrm>
            <a:off x="3505200" y="-381000"/>
            <a:ext cx="5111750" cy="5867400"/>
          </a:xfrm>
        </p:spPr>
      </p:pic>
      <p:sp>
        <p:nvSpPr>
          <p:cNvPr id="9" name="TextBox 8"/>
          <p:cNvSpPr txBox="1"/>
          <p:nvPr/>
        </p:nvSpPr>
        <p:spPr>
          <a:xfrm>
            <a:off x="3581400" y="4800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Photo: </a:t>
            </a:r>
            <a:r>
              <a:rPr lang="en-US" sz="1400" dirty="0" err="1" smtClean="0"/>
              <a:t>Rasbak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http://commons.wikimedia.org/wiki/File:Hennepvezel_Cannabis_sativa_fibre.jpg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198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Silk</a:t>
            </a:r>
            <a:endParaRPr lang="en-US" sz="3600" dirty="0"/>
          </a:p>
        </p:txBody>
      </p:sp>
      <p:pic>
        <p:nvPicPr>
          <p:cNvPr id="5" name="Content Placeholder 4" descr="600px-Bombyx_mori_Cocon_02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252" b="-72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fiber, derived from insect cocoons, is used in the manufacture of luxury items of clothing.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5867400"/>
            <a:ext cx="533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</a:t>
            </a:r>
            <a:r>
              <a:rPr lang="en-US" sz="1400" dirty="0" err="1" smtClean="0"/>
              <a:t>Gerd</a:t>
            </a:r>
            <a:r>
              <a:rPr lang="en-US" sz="1400" dirty="0" smtClean="0"/>
              <a:t> A. T. </a:t>
            </a:r>
            <a:r>
              <a:rPr lang="en-US" sz="1400" dirty="0" err="1" smtClean="0"/>
              <a:t>Müller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</a:t>
            </a:r>
            <a:r>
              <a:rPr lang="en-US" sz="1400" i="1" dirty="0" smtClean="0"/>
              <a:t>http://commons.wikimedia.org/wiki/File:Bombyx_mori_Cocon_02.jpg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50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Processing the Fibers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351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Process of Making Textiles</vt:lpstr>
      <vt:lpstr>Picking Cotton</vt:lpstr>
      <vt:lpstr>Cotton Gin</vt:lpstr>
      <vt:lpstr>Shearing Sheep</vt:lpstr>
      <vt:lpstr>PowerPoint Presentation</vt:lpstr>
      <vt:lpstr>Flax</vt:lpstr>
      <vt:lpstr>Hemp</vt:lpstr>
      <vt:lpstr>Silk</vt:lpstr>
      <vt:lpstr>Processing the Fibers</vt:lpstr>
      <vt:lpstr>Carding Fibers</vt:lpstr>
      <vt:lpstr>Spinning</vt:lpstr>
      <vt:lpstr>Demonstration of spinning yarn on a spinning wheel. Video by videojugartscrafts:</vt:lpstr>
      <vt:lpstr>Spinning Jenny</vt:lpstr>
      <vt:lpstr>Hand Loom</vt:lpstr>
      <vt:lpstr>Flying Shuttle</vt:lpstr>
      <vt:lpstr>Mechanical Loom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Process of Making Textiles</dc:title>
  <dc:creator>Candida Palmieri</dc:creator>
  <cp:lastModifiedBy>Candida Palmieri</cp:lastModifiedBy>
  <cp:revision>16</cp:revision>
  <dcterms:created xsi:type="dcterms:W3CDTF">2013-09-01T13:25:25Z</dcterms:created>
  <dcterms:modified xsi:type="dcterms:W3CDTF">2013-09-06T00:35:10Z</dcterms:modified>
</cp:coreProperties>
</file>