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64" r:id="rId3"/>
    <p:sldId id="283" r:id="rId4"/>
    <p:sldId id="256" r:id="rId5"/>
    <p:sldId id="278" r:id="rId6"/>
    <p:sldId id="257" r:id="rId7"/>
    <p:sldId id="258" r:id="rId8"/>
    <p:sldId id="279" r:id="rId9"/>
    <p:sldId id="281" r:id="rId10"/>
    <p:sldId id="261" r:id="rId11"/>
    <p:sldId id="259" r:id="rId12"/>
    <p:sldId id="260" r:id="rId13"/>
    <p:sldId id="262" r:id="rId14"/>
    <p:sldId id="268" r:id="rId15"/>
    <p:sldId id="270" r:id="rId16"/>
    <p:sldId id="271" r:id="rId17"/>
    <p:sldId id="272" r:id="rId18"/>
    <p:sldId id="269" r:id="rId19"/>
    <p:sldId id="274" r:id="rId20"/>
    <p:sldId id="273" r:id="rId21"/>
    <p:sldId id="275" r:id="rId22"/>
    <p:sldId id="266" r:id="rId23"/>
    <p:sldId id="263" r:id="rId24"/>
    <p:sldId id="276" r:id="rId25"/>
    <p:sldId id="277"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A3FEE-EE94-476D-A36E-8A3A6FB65EA3}" type="datetimeFigureOut">
              <a:rPr lang="en-US" smtClean="0"/>
              <a:t>8/19/2013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8A87E-E926-495E-8D14-A065331A32D0}" type="slidenum">
              <a:rPr lang="en-US" smtClean="0"/>
              <a:t>‹#›</a:t>
            </a:fld>
            <a:endParaRPr lang="en-US" dirty="0"/>
          </a:p>
        </p:txBody>
      </p:sp>
    </p:spTree>
    <p:extLst>
      <p:ext uri="{BB962C8B-B14F-4D97-AF65-F5344CB8AC3E}">
        <p14:creationId xmlns:p14="http://schemas.microsoft.com/office/powerpoint/2010/main" val="23245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808A87E-E926-495E-8D14-A065331A32D0}" type="slidenum">
              <a:rPr lang="en-US" smtClean="0"/>
              <a:t>24</a:t>
            </a:fld>
            <a:endParaRPr lang="en-US" dirty="0"/>
          </a:p>
        </p:txBody>
      </p:sp>
    </p:spTree>
    <p:extLst>
      <p:ext uri="{BB962C8B-B14F-4D97-AF65-F5344CB8AC3E}">
        <p14:creationId xmlns:p14="http://schemas.microsoft.com/office/powerpoint/2010/main" val="7622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B48E56-3A6F-4BF0-98E0-7F85C0716855}"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15339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75F62-9618-4C26-BF36-8E21A0D58345}"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21901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E2F08-57FF-4CBF-B0B4-921014E72D86}"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355004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7F0B5-31D1-4899-A838-46F918955C86}"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15727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3BD8D-617A-4C81-AC88-FD37D2E6884F}"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333266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51A52-0A87-4F18-BD6B-133A12E8F91F}"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323050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956CCD-6F04-4612-96DB-C77A2E99DE72}" type="datetime1">
              <a:rPr lang="en-US" smtClean="0"/>
              <a:t>8/19/2013</a:t>
            </a:fld>
            <a:endParaRPr lang="en-US" dirty="0"/>
          </a:p>
        </p:txBody>
      </p:sp>
      <p:sp>
        <p:nvSpPr>
          <p:cNvPr id="8" name="Footer Placeholder 7"/>
          <p:cNvSpPr>
            <a:spLocks noGrp="1"/>
          </p:cNvSpPr>
          <p:nvPr>
            <p:ph type="ftr" sz="quarter" idx="11"/>
          </p:nvPr>
        </p:nvSpPr>
        <p:spPr/>
        <p:txBody>
          <a:bodyPr/>
          <a:lstStyle/>
          <a:p>
            <a:r>
              <a:rPr lang="en-US" smtClean="0"/>
              <a:t>Darla Gerlach, EdD, Barringer Fellow-2013</a:t>
            </a:r>
            <a:endParaRPr lang="en-US" dirty="0"/>
          </a:p>
        </p:txBody>
      </p:sp>
      <p:sp>
        <p:nvSpPr>
          <p:cNvPr id="9" name="Slide Number Placeholder 8"/>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7843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E6A42-BF89-42A1-8D07-A6ACF80DC2CF}" type="datetime1">
              <a:rPr lang="en-US" smtClean="0"/>
              <a:t>8/19/2013</a:t>
            </a:fld>
            <a:endParaRPr lang="en-US" dirty="0"/>
          </a:p>
        </p:txBody>
      </p:sp>
      <p:sp>
        <p:nvSpPr>
          <p:cNvPr id="4" name="Footer Placeholder 3"/>
          <p:cNvSpPr>
            <a:spLocks noGrp="1"/>
          </p:cNvSpPr>
          <p:nvPr>
            <p:ph type="ftr" sz="quarter" idx="11"/>
          </p:nvPr>
        </p:nvSpPr>
        <p:spPr/>
        <p:txBody>
          <a:bodyPr/>
          <a:lstStyle/>
          <a:p>
            <a:r>
              <a:rPr lang="en-US" smtClean="0"/>
              <a:t>Darla Gerlach, EdD, Barringer Fellow-2013</a:t>
            </a:r>
            <a:endParaRPr lang="en-US" dirty="0"/>
          </a:p>
        </p:txBody>
      </p:sp>
      <p:sp>
        <p:nvSpPr>
          <p:cNvPr id="5" name="Slide Number Placeholder 4"/>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212372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74282-20C4-49AC-BEAD-CDAB2A3B4640}" type="datetime1">
              <a:rPr lang="en-US" smtClean="0"/>
              <a:t>8/19/2013</a:t>
            </a:fld>
            <a:endParaRPr lang="en-US" dirty="0"/>
          </a:p>
        </p:txBody>
      </p:sp>
      <p:sp>
        <p:nvSpPr>
          <p:cNvPr id="3" name="Footer Placeholder 2"/>
          <p:cNvSpPr>
            <a:spLocks noGrp="1"/>
          </p:cNvSpPr>
          <p:nvPr>
            <p:ph type="ftr" sz="quarter" idx="11"/>
          </p:nvPr>
        </p:nvSpPr>
        <p:spPr/>
        <p:txBody>
          <a:bodyPr/>
          <a:lstStyle/>
          <a:p>
            <a:r>
              <a:rPr lang="en-US" smtClean="0"/>
              <a:t>Darla Gerlach, EdD, Barringer Fellow-2013</a:t>
            </a:r>
            <a:endParaRPr lang="en-US" dirty="0"/>
          </a:p>
        </p:txBody>
      </p:sp>
      <p:sp>
        <p:nvSpPr>
          <p:cNvPr id="4" name="Slide Number Placeholder 3"/>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106700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FE524-08AB-4B39-A04B-87318A42DCEA}"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395097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215ED-1E70-4BE3-BACD-D6615B2771A9}"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CE18821A-A5CD-4129-9177-13A3D3CE4D69}" type="slidenum">
              <a:rPr lang="en-US" smtClean="0"/>
              <a:t>‹#›</a:t>
            </a:fld>
            <a:endParaRPr lang="en-US" dirty="0"/>
          </a:p>
        </p:txBody>
      </p:sp>
    </p:spTree>
    <p:extLst>
      <p:ext uri="{BB962C8B-B14F-4D97-AF65-F5344CB8AC3E}">
        <p14:creationId xmlns:p14="http://schemas.microsoft.com/office/powerpoint/2010/main" val="68157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7C385-161E-4F61-B686-4688C757733A}" type="datetime1">
              <a:rPr lang="en-US" smtClean="0"/>
              <a:t>8/19/2013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8821A-A5CD-4129-9177-13A3D3CE4D69}" type="slidenum">
              <a:rPr lang="en-US" smtClean="0"/>
              <a:t>‹#›</a:t>
            </a:fld>
            <a:endParaRPr lang="en-US" dirty="0"/>
          </a:p>
        </p:txBody>
      </p:sp>
    </p:spTree>
    <p:extLst>
      <p:ext uri="{BB962C8B-B14F-4D97-AF65-F5344CB8AC3E}">
        <p14:creationId xmlns:p14="http://schemas.microsoft.com/office/powerpoint/2010/main" val="417602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onticello.org/site/research-and-collections/weather-observations" TargetMode="External"/><Relationship Id="rId2" Type="http://schemas.openxmlformats.org/officeDocument/2006/relationships/hyperlink" Target="http://www.monticello.org/site/blog-and-community/posts/jefferson%E2%80%99s-progressive-use-microclimate" TargetMode="External"/><Relationship Id="rId1" Type="http://schemas.openxmlformats.org/officeDocument/2006/relationships/slideLayout" Target="../slideLayouts/slideLayout2.xml"/><Relationship Id="rId4" Type="http://schemas.openxmlformats.org/officeDocument/2006/relationships/hyperlink" Target="http://www.princeton.edu/~achaney/tmve/wiki100k/docs/Microclimat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nticello.org/site/give/montalto" TargetMode="External"/><Relationship Id="rId2" Type="http://schemas.openxmlformats.org/officeDocument/2006/relationships/hyperlink" Target="http://www.monticello.org/site/research-and-collections/montalt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monticello.org/site/house-and-gardens/richspotofearth" TargetMode="External"/><Relationship Id="rId3" Type="http://schemas.openxmlformats.org/officeDocument/2006/relationships/hyperlink" Target="http://www.monticello.org/site/house-and-gardens/19th-century-vegetables-and-cultivation-techniques" TargetMode="External"/><Relationship Id="rId7" Type="http://schemas.openxmlformats.org/officeDocument/2006/relationships/hyperlink" Target="http://www.monticello.org/site/house-and-gardens/agriculture-and-garden" TargetMode="External"/><Relationship Id="rId2" Type="http://schemas.openxmlformats.org/officeDocument/2006/relationships/hyperlink" Target="http://www.monticello.org/site/house-and-gardens/jefferson-scientist-and-gardener" TargetMode="External"/><Relationship Id="rId1" Type="http://schemas.openxmlformats.org/officeDocument/2006/relationships/slideLayout" Target="../slideLayouts/slideLayout2.xml"/><Relationship Id="rId6" Type="http://schemas.openxmlformats.org/officeDocument/2006/relationships/hyperlink" Target="http://www.monticello.org/site/house-and-gardens/gardens-and-grounds-image-gallery" TargetMode="External"/><Relationship Id="rId5" Type="http://schemas.openxmlformats.org/officeDocument/2006/relationships/hyperlink" Target="http://www.monticello.org/site/house-and-gardens/vegetable-garden-today" TargetMode="External"/><Relationship Id="rId10" Type="http://schemas.openxmlformats.org/officeDocument/2006/relationships/hyperlink" Target="http://www.monticello.org/site/house-and-gardens/twinleaf-journal-online" TargetMode="External"/><Relationship Id="rId4" Type="http://schemas.openxmlformats.org/officeDocument/2006/relationships/hyperlink" Target="http://www.monticello.org/site/house-and-gardens/site-vegetable-garden" TargetMode="External"/><Relationship Id="rId9" Type="http://schemas.openxmlformats.org/officeDocument/2006/relationships/hyperlink" Target="http://www.monticello.org/site/house-and-gardens/rich-spot-earth-author-peter-hatc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lanthardiness.ars.usda.gov/PHZMWeb/"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onticello.org/site/research-and-collections/john-vaughan" TargetMode="External"/><Relationship Id="rId2" Type="http://schemas.openxmlformats.org/officeDocument/2006/relationships/hyperlink" Target="http://www.monticello.org/site/house-and-gardens/water-suppl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74" y="383212"/>
            <a:ext cx="8229600" cy="1143000"/>
          </a:xfrm>
        </p:spPr>
        <p:txBody>
          <a:bodyPr>
            <a:normAutofit fontScale="90000"/>
          </a:bodyPr>
          <a:lstStyle/>
          <a:p>
            <a:r>
              <a:rPr lang="en-US" sz="1800" dirty="0" smtClean="0">
                <a:latin typeface="Lucida Calligraphy" pitchFamily="66" charset="0"/>
              </a:rPr>
              <a:t/>
            </a:r>
            <a:br>
              <a:rPr lang="en-US" sz="1800" dirty="0" smtClean="0">
                <a:latin typeface="Lucida Calligraphy" pitchFamily="66" charset="0"/>
              </a:rPr>
            </a:br>
            <a:r>
              <a:rPr lang="en-US" sz="1800" dirty="0" smtClean="0">
                <a:latin typeface="Lucida Calligraphy" pitchFamily="66" charset="0"/>
              </a:rPr>
              <a:t>Jefferson’s </a:t>
            </a:r>
            <a:r>
              <a:rPr lang="en-US" sz="1800" dirty="0">
                <a:latin typeface="Lucida Calligraphy" pitchFamily="66" charset="0"/>
              </a:rPr>
              <a:t>Gardens:  A Landscape of Opportunities</a:t>
            </a:r>
            <a:br>
              <a:rPr lang="en-US" sz="1800" dirty="0">
                <a:latin typeface="Lucida Calligraphy" pitchFamily="66" charset="0"/>
              </a:rPr>
            </a:br>
            <a:r>
              <a:rPr lang="en-US" sz="1800" dirty="0">
                <a:latin typeface="Wingdings 2" pitchFamily="18" charset="2"/>
              </a:rPr>
              <a:t>c </a:t>
            </a:r>
            <a:r>
              <a:rPr lang="en-US" sz="1800" dirty="0">
                <a:latin typeface="Lucida Calligraphy" pitchFamily="66" charset="0"/>
              </a:rPr>
              <a:t>Section </a:t>
            </a:r>
            <a:r>
              <a:rPr lang="en-US" sz="1800" dirty="0" smtClean="0">
                <a:latin typeface="Lucida Calligraphy" pitchFamily="66" charset="0"/>
              </a:rPr>
              <a:t>2:  An  Experimental Vegetable </a:t>
            </a:r>
            <a:r>
              <a:rPr lang="en-US" sz="1800" dirty="0">
                <a:latin typeface="Lucida Calligraphy" pitchFamily="66" charset="0"/>
              </a:rPr>
              <a:t>Garden  </a:t>
            </a:r>
            <a:r>
              <a:rPr lang="en-US" sz="1800" dirty="0">
                <a:latin typeface="Wingdings 2" pitchFamily="18" charset="2"/>
              </a:rPr>
              <a:t>c</a:t>
            </a:r>
            <a:br>
              <a:rPr lang="en-US" sz="1800" dirty="0">
                <a:latin typeface="Wingdings 2" pitchFamily="18" charset="2"/>
              </a:rPr>
            </a:br>
            <a:r>
              <a:rPr lang="en-US" sz="1400" i="1" dirty="0" smtClean="0">
                <a:latin typeface="Times New Roman" pitchFamily="18" charset="0"/>
                <a:cs typeface="Times New Roman" pitchFamily="18" charset="0"/>
              </a:rPr>
              <a:t>“A theory must yield to experience.”  </a:t>
            </a:r>
            <a:r>
              <a:rPr lang="en-US" sz="1200" dirty="0" smtClean="0">
                <a:latin typeface="Times New Roman" pitchFamily="18" charset="0"/>
                <a:cs typeface="Times New Roman" pitchFamily="18" charset="0"/>
              </a:rPr>
              <a:t>(Thomas Jefferson  </a:t>
            </a:r>
            <a:r>
              <a:rPr lang="en-US" sz="1200" dirty="0">
                <a:latin typeface="Times New Roman" pitchFamily="18" charset="0"/>
                <a:cs typeface="Times New Roman" pitchFamily="18" charset="0"/>
              </a:rPr>
              <a:t>to </a:t>
            </a:r>
            <a:r>
              <a:rPr lang="en-US" sz="1200" dirty="0" smtClean="0">
                <a:latin typeface="Times New Roman" pitchFamily="18" charset="0"/>
                <a:cs typeface="Times New Roman" pitchFamily="18" charset="0"/>
              </a:rPr>
              <a:t>letter James Maury, Monticello, June 16, 1815)</a:t>
            </a: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9" y="1680072"/>
            <a:ext cx="4458025" cy="29635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554" y="1680072"/>
            <a:ext cx="4458024" cy="2963573"/>
          </a:xfrm>
          <a:prstGeom prst="rect">
            <a:avLst/>
          </a:prstGeom>
        </p:spPr>
      </p:pic>
      <p:sp>
        <p:nvSpPr>
          <p:cNvPr id="6" name="TextBox 5"/>
          <p:cNvSpPr txBox="1"/>
          <p:nvPr/>
        </p:nvSpPr>
        <p:spPr>
          <a:xfrm>
            <a:off x="152400" y="5181600"/>
            <a:ext cx="86868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Gerlach of Monticello’s Vegetable Garden taken on July 31, 2013.  Note natural supports used for “climbing” vegetables on right. </a:t>
            </a:r>
            <a:endParaRPr lang="en-US" sz="1100" dirty="0">
              <a:latin typeface="Times New Roman" pitchFamily="18" charset="0"/>
              <a:cs typeface="Times New Roman" pitchFamily="18" charset="0"/>
            </a:endParaRPr>
          </a:p>
        </p:txBody>
      </p:sp>
      <p:sp>
        <p:nvSpPr>
          <p:cNvPr id="7" name="TextBox 6"/>
          <p:cNvSpPr txBox="1"/>
          <p:nvPr/>
        </p:nvSpPr>
        <p:spPr>
          <a:xfrm>
            <a:off x="5562600" y="6248400"/>
            <a:ext cx="3513978"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Darla Gerlach, EdD, Barringer Research Fellow-2013</a:t>
            </a:r>
            <a:endParaRPr lang="en-US" sz="1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4008428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Lucida Calligraphy" pitchFamily="66" charset="0"/>
              </a:rPr>
              <a:t>Environmental Observations of Jefferson:  Water Conservation at Monticello</a:t>
            </a:r>
            <a:endParaRPr lang="en-US" sz="1400" dirty="0">
              <a:latin typeface="Lucida Calligraphy"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600200"/>
            <a:ext cx="3651956" cy="242772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600200"/>
            <a:ext cx="3581400" cy="2380817"/>
          </a:xfrm>
          <a:prstGeom prst="rect">
            <a:avLst/>
          </a:prstGeom>
        </p:spPr>
      </p:pic>
      <p:sp>
        <p:nvSpPr>
          <p:cNvPr id="6" name="TextBox 5"/>
          <p:cNvSpPr txBox="1"/>
          <p:nvPr/>
        </p:nvSpPr>
        <p:spPr>
          <a:xfrm>
            <a:off x="4876800" y="4343400"/>
            <a:ext cx="3657600" cy="1015663"/>
          </a:xfrm>
          <a:prstGeom prst="rect">
            <a:avLst/>
          </a:prstGeom>
          <a:noFill/>
        </p:spPr>
        <p:txBody>
          <a:bodyPr wrap="square" rtlCol="0">
            <a:spAutoFit/>
          </a:bodyPr>
          <a:lstStyle/>
          <a:p>
            <a:r>
              <a:rPr lang="en-US" sz="1200" dirty="0" smtClean="0">
                <a:latin typeface="Times New Roman" pitchFamily="18" charset="0"/>
                <a:ea typeface="Tahoma" pitchFamily="34" charset="0"/>
                <a:cs typeface="Times New Roman" pitchFamily="18" charset="0"/>
              </a:rPr>
              <a:t>“Due to shortages of water on the mountaintop, Jefferson installed cisterns at four locations of the house.  They were used to collect rainwater from the rooftop and walkways.  Each cistern held  3,830 gallons.” </a:t>
            </a:r>
          </a:p>
          <a:p>
            <a:r>
              <a:rPr lang="en-US" sz="1200" dirty="0">
                <a:latin typeface="Times New Roman" pitchFamily="18" charset="0"/>
                <a:ea typeface="Tahoma" pitchFamily="34" charset="0"/>
                <a:cs typeface="Times New Roman" pitchFamily="18" charset="0"/>
              </a:rPr>
              <a:t> </a:t>
            </a:r>
            <a:r>
              <a:rPr lang="en-US" sz="1200" dirty="0" smtClean="0">
                <a:latin typeface="Times New Roman" pitchFamily="18" charset="0"/>
                <a:ea typeface="Tahoma" pitchFamily="34" charset="0"/>
                <a:cs typeface="Times New Roman" pitchFamily="18" charset="0"/>
              </a:rPr>
              <a:t>(from signage at Monticello)</a:t>
            </a:r>
            <a:endParaRPr lang="en-US" sz="1200" dirty="0">
              <a:latin typeface="Times New Roman" pitchFamily="18" charset="0"/>
              <a:ea typeface="Tahoma" pitchFamily="34" charset="0"/>
              <a:cs typeface="Times New Roman" pitchFamily="18" charset="0"/>
            </a:endParaRPr>
          </a:p>
        </p:txBody>
      </p:sp>
      <p:sp>
        <p:nvSpPr>
          <p:cNvPr id="3" name="TextBox 2"/>
          <p:cNvSpPr txBox="1"/>
          <p:nvPr/>
        </p:nvSpPr>
        <p:spPr>
          <a:xfrm>
            <a:off x="5486400" y="6324600"/>
            <a:ext cx="3429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Gerlach, July 31, 2013</a:t>
            </a:r>
            <a:endParaRPr lang="en-US" sz="1100"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539566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85800"/>
          </a:xfrm>
        </p:spPr>
        <p:txBody>
          <a:bodyPr>
            <a:normAutofit/>
          </a:bodyPr>
          <a:lstStyle/>
          <a:p>
            <a:r>
              <a:rPr lang="en-US" sz="1400" dirty="0" smtClean="0">
                <a:latin typeface="Lucida Calligraphy" pitchFamily="66" charset="0"/>
              </a:rPr>
              <a:t>Environmental Observations of Jefferson:  Water Conservation at Monticello</a:t>
            </a:r>
            <a:endParaRPr lang="en-US" sz="1400" dirty="0">
              <a:latin typeface="Lucida Calligraphy" pitchFamily="66" charset="0"/>
            </a:endParaRPr>
          </a:p>
        </p:txBody>
      </p:sp>
      <p:sp>
        <p:nvSpPr>
          <p:cNvPr id="3" name="Content Placeholder 2"/>
          <p:cNvSpPr>
            <a:spLocks noGrp="1"/>
          </p:cNvSpPr>
          <p:nvPr>
            <p:ph idx="1"/>
          </p:nvPr>
        </p:nvSpPr>
        <p:spPr>
          <a:xfrm>
            <a:off x="304800" y="1219200"/>
            <a:ext cx="8382000" cy="4906963"/>
          </a:xfrm>
        </p:spPr>
        <p:txBody>
          <a:bodyPr>
            <a:normAutofit/>
          </a:bodyPr>
          <a:lstStyle/>
          <a:p>
            <a:pPr marL="0" indent="0">
              <a:buNone/>
            </a:pPr>
            <a:r>
              <a:rPr lang="en-US" sz="1400" dirty="0" smtClean="0">
                <a:latin typeface="Tahoma" pitchFamily="34" charset="0"/>
                <a:ea typeface="Tahoma" pitchFamily="34" charset="0"/>
                <a:cs typeface="Tahoma" pitchFamily="34" charset="0"/>
              </a:rPr>
              <a:t>Questions to Ponder: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Do you think Jefferson was investigating the use of syphons to extract water from the springs?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What difficulties would he encounter searching for and extracting water from springs?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Would syphons be a reliable means of obtaining water on Monticello’s site (i.e. a mountain)?</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Can you think of other methods that Jefferson could have utilized to conserve water at Monticello? </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81764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 Part 1:  A Socratic Discussion of Jefferson’s decision to situate Monticello on a mountaintop</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endParaRPr lang="en-US" sz="1400" dirty="0">
              <a:latin typeface="Lucida Calligraphy" pitchFamily="66" charset="0"/>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1400" dirty="0" smtClean="0">
                <a:solidFill>
                  <a:schemeClr val="tx1"/>
                </a:solidFill>
                <a:latin typeface="Tahoma" pitchFamily="34" charset="0"/>
                <a:ea typeface="Tahoma" pitchFamily="34" charset="0"/>
                <a:cs typeface="Tahoma" pitchFamily="34" charset="0"/>
              </a:rPr>
              <a:t>In Thomas Jefferson’s </a:t>
            </a:r>
            <a:r>
              <a:rPr lang="en-US" sz="1400" i="1" dirty="0" smtClean="0">
                <a:solidFill>
                  <a:schemeClr val="tx1"/>
                </a:solidFill>
                <a:latin typeface="Tahoma" pitchFamily="34" charset="0"/>
                <a:ea typeface="Tahoma" pitchFamily="34" charset="0"/>
                <a:cs typeface="Tahoma" pitchFamily="34" charset="0"/>
              </a:rPr>
              <a:t>Notes on the State of Virginia, 1743-1826  </a:t>
            </a:r>
            <a:r>
              <a:rPr lang="en-US" sz="1400" dirty="0" smtClean="0">
                <a:solidFill>
                  <a:schemeClr val="tx1"/>
                </a:solidFill>
                <a:latin typeface="Tahoma" pitchFamily="34" charset="0"/>
                <a:ea typeface="Tahoma" pitchFamily="34" charset="0"/>
                <a:cs typeface="Tahoma" pitchFamily="34" charset="0"/>
              </a:rPr>
              <a:t>(1787), </a:t>
            </a:r>
            <a:r>
              <a:rPr lang="en-US" sz="1400" i="1" dirty="0" smtClean="0">
                <a:solidFill>
                  <a:schemeClr val="tx1"/>
                </a:solidFill>
                <a:latin typeface="Tahoma" pitchFamily="34" charset="0"/>
                <a:ea typeface="Tahoma" pitchFamily="34" charset="0"/>
                <a:cs typeface="Tahoma" pitchFamily="34" charset="0"/>
              </a:rPr>
              <a:t>Query VII:  A notice of all what can increase the progress of human knowledge, </a:t>
            </a:r>
            <a:r>
              <a:rPr lang="en-US" sz="1400" dirty="0" smtClean="0">
                <a:solidFill>
                  <a:schemeClr val="tx1"/>
                </a:solidFill>
                <a:latin typeface="Tahoma" pitchFamily="34" charset="0"/>
                <a:ea typeface="Tahoma" pitchFamily="34" charset="0"/>
                <a:cs typeface="Tahoma" pitchFamily="34" charset="0"/>
              </a:rPr>
              <a:t>he states:</a:t>
            </a:r>
          </a:p>
          <a:p>
            <a:pPr marL="0" indent="0">
              <a:buNone/>
            </a:pPr>
            <a:endParaRPr lang="en-US" sz="1400" i="1"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“Having had occasion to mention the particular situation of Monticello for other purposes, I will just take notice that its elevation affords an opportunity of seeing a phaenomenon which is rare at land, though frequent at sea. The seamen call it </a:t>
            </a:r>
            <a:r>
              <a:rPr lang="en-US" sz="1400" i="1" dirty="0" smtClean="0">
                <a:latin typeface="Tahoma" pitchFamily="34" charset="0"/>
                <a:ea typeface="Tahoma" pitchFamily="34" charset="0"/>
                <a:cs typeface="Tahoma" pitchFamily="34" charset="0"/>
              </a:rPr>
              <a:t>“looming.”  </a:t>
            </a:r>
            <a:r>
              <a:rPr lang="en-US" sz="1400" dirty="0" smtClean="0">
                <a:latin typeface="Tahoma" pitchFamily="34" charset="0"/>
                <a:ea typeface="Tahoma" pitchFamily="34" charset="0"/>
                <a:cs typeface="Tahoma" pitchFamily="34" charset="0"/>
              </a:rPr>
              <a:t>Philosophy is as yet in the rear of the seamen, for so far from having accounted for it, she has not given it a name.  Its principle effect is to make distant objects appear larger, in opposition to the general law of vision, by which they are diminished.”  (p. 135)</a:t>
            </a:r>
          </a:p>
          <a:p>
            <a:pPr marL="0" indent="0">
              <a:buNone/>
            </a:pPr>
            <a:endParaRPr lang="en-US" sz="1400" dirty="0">
              <a:solidFill>
                <a:schemeClr val="tx1"/>
              </a:solidFill>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Reference the following sites to learn about Jefferson’s knowledge of microclimate: </a:t>
            </a:r>
            <a:r>
              <a:rPr lang="en-US" sz="1400" dirty="0" smtClean="0">
                <a:latin typeface="Tahoma" pitchFamily="34" charset="0"/>
                <a:ea typeface="Tahoma" pitchFamily="34" charset="0"/>
                <a:cs typeface="Tahoma" pitchFamily="34" charset="0"/>
                <a:hlinkClick r:id="rId2"/>
              </a:rPr>
              <a:t>http://www.monticello.org/site/blog-and-community/posts/jefferson%E2%80%99s-progressive-use-microclimate</a:t>
            </a:r>
            <a:r>
              <a:rPr lang="en-US" sz="14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hlinkClick r:id="rId3"/>
              </a:rPr>
              <a:t>http://www.monticello.org/site/research-and-collections/weather-observations</a:t>
            </a:r>
            <a:r>
              <a:rPr lang="en-US" sz="1400" dirty="0" smtClean="0">
                <a:latin typeface="Tahoma" pitchFamily="34" charset="0"/>
                <a:ea typeface="Tahoma" pitchFamily="34" charset="0"/>
                <a:cs typeface="Tahoma" pitchFamily="34" charset="0"/>
              </a:rPr>
              <a: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Read the following site to acquire a more in-depth understanding of a microclimate: </a:t>
            </a:r>
            <a:r>
              <a:rPr lang="en-US" sz="1400" dirty="0" smtClean="0">
                <a:latin typeface="Tahoma" pitchFamily="34" charset="0"/>
                <a:ea typeface="Tahoma" pitchFamily="34" charset="0"/>
                <a:cs typeface="Tahoma" pitchFamily="34" charset="0"/>
                <a:hlinkClick r:id="rId4"/>
              </a:rPr>
              <a:t>http://www.princeton.edu/~achaney/tmve/wiki100k/docs/Microclimate.html</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08920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Lucida Calligraphy" pitchFamily="66" charset="0"/>
              </a:rPr>
              <a:t>Environmental Observations of Jefferson</a:t>
            </a:r>
            <a:br>
              <a:rPr lang="en-US" sz="1400" dirty="0" smtClean="0">
                <a:latin typeface="Lucida Calligraphy" pitchFamily="66" charset="0"/>
              </a:rPr>
            </a:br>
            <a:r>
              <a:rPr lang="en-US" sz="1400" dirty="0" smtClean="0">
                <a:latin typeface="Tahoma" pitchFamily="34" charset="0"/>
                <a:ea typeface="Tahoma" pitchFamily="34" charset="0"/>
                <a:cs typeface="Tahoma" pitchFamily="34" charset="0"/>
              </a:rPr>
              <a:t> Part 1:  A Socratic </a:t>
            </a:r>
            <a:r>
              <a:rPr lang="en-US" sz="1400" dirty="0">
                <a:latin typeface="Tahoma" pitchFamily="34" charset="0"/>
                <a:ea typeface="Tahoma" pitchFamily="34" charset="0"/>
                <a:cs typeface="Tahoma" pitchFamily="34" charset="0"/>
              </a:rPr>
              <a:t>Discussion of Jefferson’s decision to situate Monticello on a mountaintop</a:t>
            </a:r>
            <a:br>
              <a:rPr lang="en-US" sz="1400" dirty="0">
                <a:latin typeface="Tahoma" pitchFamily="34" charset="0"/>
                <a:ea typeface="Tahoma" pitchFamily="34" charset="0"/>
                <a:cs typeface="Tahoma" pitchFamily="34" charset="0"/>
              </a:rPr>
            </a:br>
            <a:r>
              <a:rPr lang="en-US" sz="1600" dirty="0" smtClean="0">
                <a:latin typeface="Wingdings 2" pitchFamily="18" charset="2"/>
                <a:ea typeface="Tahoma" pitchFamily="34" charset="0"/>
                <a:cs typeface="Tahoma" pitchFamily="34" charset="0"/>
              </a:rPr>
              <a:t>c</a:t>
            </a:r>
            <a:endParaRPr lang="en-US" sz="1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400" dirty="0" smtClean="0">
                <a:latin typeface="Tahoma" pitchFamily="34" charset="0"/>
                <a:ea typeface="Tahoma" pitchFamily="34" charset="0"/>
                <a:cs typeface="Tahoma" pitchFamily="34" charset="0"/>
              </a:rPr>
              <a:t>Questions to Ponder (use the handouts: The Socratic Circle and The Socratic Circle Handout: Part </a:t>
            </a:r>
            <a:r>
              <a:rPr lang="en-US" sz="1400" dirty="0">
                <a:latin typeface="Tahoma" pitchFamily="34" charset="0"/>
                <a:ea typeface="Tahoma" pitchFamily="34" charset="0"/>
                <a:cs typeface="Tahoma" pitchFamily="34" charset="0"/>
              </a:rPr>
              <a:t>1:  A Socratic Discussion of Jefferson’s decision to situate Monticello on a </a:t>
            </a:r>
            <a:r>
              <a:rPr lang="en-US" sz="1400" dirty="0" smtClean="0">
                <a:latin typeface="Tahoma" pitchFamily="34" charset="0"/>
                <a:ea typeface="Tahoma" pitchFamily="34" charset="0"/>
                <a:cs typeface="Tahoma" pitchFamily="34" charset="0"/>
              </a:rPr>
              <a:t>mountaintop; Part </a:t>
            </a:r>
            <a:r>
              <a:rPr lang="en-US" sz="1400" dirty="0">
                <a:latin typeface="Tahoma" pitchFamily="34" charset="0"/>
                <a:ea typeface="Tahoma" pitchFamily="34" charset="0"/>
                <a:cs typeface="Tahoma" pitchFamily="34" charset="0"/>
              </a:rPr>
              <a:t>2:  Agricultural prospects of </a:t>
            </a:r>
            <a:r>
              <a:rPr lang="en-US" sz="1400" dirty="0" smtClean="0">
                <a:latin typeface="Tahoma" pitchFamily="34" charset="0"/>
                <a:ea typeface="Tahoma" pitchFamily="34" charset="0"/>
                <a:cs typeface="Tahoma" pitchFamily="34" charset="0"/>
              </a:rPr>
              <a:t>Montalto):</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Based on your readings of microclimate, discuss advantages and disadvantages to consider in growing vegetation on the mountaintop, Monticello.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In the discussion, include Jefferson’s comments:   </a:t>
            </a:r>
          </a:p>
          <a:p>
            <a:pPr marL="0" indent="0">
              <a:buNone/>
            </a:pPr>
            <a:r>
              <a:rPr lang="en-US" sz="1400" dirty="0" smtClean="0">
                <a:latin typeface="Tahoma" pitchFamily="34" charset="0"/>
                <a:ea typeface="Tahoma" pitchFamily="34" charset="0"/>
                <a:cs typeface="Tahoma" pitchFamily="34" charset="0"/>
              </a:rPr>
              <a:t>In Thomas </a:t>
            </a:r>
            <a:r>
              <a:rPr lang="en-US" sz="1400" dirty="0">
                <a:latin typeface="Tahoma" pitchFamily="34" charset="0"/>
                <a:ea typeface="Tahoma" pitchFamily="34" charset="0"/>
                <a:cs typeface="Tahoma" pitchFamily="34" charset="0"/>
              </a:rPr>
              <a:t>Jefferson’s </a:t>
            </a:r>
            <a:r>
              <a:rPr lang="en-US" sz="1400" i="1" dirty="0">
                <a:latin typeface="Tahoma" pitchFamily="34" charset="0"/>
                <a:ea typeface="Tahoma" pitchFamily="34" charset="0"/>
                <a:cs typeface="Tahoma" pitchFamily="34" charset="0"/>
              </a:rPr>
              <a:t>Notes on the State of Virginia, 1743-1826  </a:t>
            </a:r>
            <a:r>
              <a:rPr lang="en-US" sz="1400" dirty="0">
                <a:latin typeface="Tahoma" pitchFamily="34" charset="0"/>
                <a:ea typeface="Tahoma" pitchFamily="34" charset="0"/>
                <a:cs typeface="Tahoma" pitchFamily="34" charset="0"/>
              </a:rPr>
              <a:t>(1787), </a:t>
            </a:r>
            <a:r>
              <a:rPr lang="en-US" sz="1400" i="1" dirty="0">
                <a:latin typeface="Tahoma" pitchFamily="34" charset="0"/>
                <a:ea typeface="Tahoma" pitchFamily="34" charset="0"/>
                <a:cs typeface="Tahoma" pitchFamily="34" charset="0"/>
              </a:rPr>
              <a:t>Query VII:  A notice of all what can increase the progress of human knowledge.  </a:t>
            </a:r>
            <a:r>
              <a:rPr lang="en-US" sz="1400" dirty="0">
                <a:latin typeface="Tahoma" pitchFamily="34" charset="0"/>
                <a:ea typeface="Tahoma" pitchFamily="34" charset="0"/>
                <a:cs typeface="Tahoma" pitchFamily="34" charset="0"/>
              </a:rPr>
              <a:t>(p. 135</a:t>
            </a:r>
            <a:r>
              <a:rPr lang="en-US" sz="1400" dirty="0" smtClean="0">
                <a:latin typeface="Tahoma" pitchFamily="34" charset="0"/>
                <a:ea typeface="Tahoma" pitchFamily="34" charset="0"/>
                <a:cs typeface="Tahoma" pitchFamily="34" charset="0"/>
              </a:rPr>
              <a:t>), he comments: </a:t>
            </a:r>
          </a:p>
          <a:p>
            <a:pPr marL="0" indent="0">
              <a:buNone/>
            </a:pPr>
            <a:r>
              <a:rPr lang="en-US" sz="1400" dirty="0" smtClean="0">
                <a:latin typeface="Tahoma" pitchFamily="34" charset="0"/>
                <a:ea typeface="Tahoma" pitchFamily="34" charset="0"/>
                <a:cs typeface="Tahoma" pitchFamily="34" charset="0"/>
              </a:rPr>
              <a:t>“Having had occasion to mention the particular situation of Monticello for other purposes…” and further, “its elevation affords an opportunity…”.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After reading Jefferson’s comments, does it appear that he is confident of situating his plantation on top of a mountain?  What words indicate this in </a:t>
            </a:r>
            <a:r>
              <a:rPr lang="en-US" sz="1400" dirty="0" smtClean="0">
                <a:latin typeface="Tahoma" pitchFamily="34" charset="0"/>
                <a:ea typeface="Tahoma" pitchFamily="34" charset="0"/>
                <a:cs typeface="Tahoma" pitchFamily="34" charset="0"/>
              </a:rPr>
              <a:t>the passages?</a:t>
            </a: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solidFill>
                  <a:schemeClr val="tx1"/>
                </a:solidFill>
                <a:latin typeface="Tahoma" pitchFamily="34" charset="0"/>
                <a:ea typeface="Tahoma" pitchFamily="34" charset="0"/>
                <a:cs typeface="Tahoma" pitchFamily="34" charset="0"/>
              </a:rPr>
              <a:t>Do you think Jefferson has proven to his peers that it was an inventive decision to locate his plantation on a mountaintop?  </a:t>
            </a:r>
            <a:r>
              <a:rPr lang="en-US" sz="1400" dirty="0" smtClean="0">
                <a:latin typeface="Tahoma" pitchFamily="34" charset="0"/>
                <a:ea typeface="Tahoma" pitchFamily="34" charset="0"/>
                <a:cs typeface="Tahoma" pitchFamily="34" charset="0"/>
              </a:rPr>
              <a:t>Support your answer with facts and conclusions that you have drawn from your research. </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121828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Lucida Calligraphy" pitchFamily="66" charset="0"/>
              </a:rPr>
              <a:t>Environmental Observations of </a:t>
            </a:r>
            <a:r>
              <a:rPr lang="en-US" sz="1400" dirty="0" smtClean="0">
                <a:latin typeface="Lucida Calligraphy" pitchFamily="66" charset="0"/>
              </a:rPr>
              <a:t>Jefferson</a:t>
            </a:r>
            <a:br>
              <a:rPr lang="en-US" sz="1400" dirty="0" smtClean="0">
                <a:latin typeface="Lucida Calligraphy" pitchFamily="66" charset="0"/>
              </a:rPr>
            </a:br>
            <a:r>
              <a:rPr lang="en-US" sz="1400" dirty="0" smtClean="0">
                <a:latin typeface="Tahoma" pitchFamily="34" charset="0"/>
                <a:ea typeface="Tahoma" pitchFamily="34" charset="0"/>
                <a:cs typeface="Tahoma" pitchFamily="34" charset="0"/>
              </a:rPr>
              <a:t>Part 2:  </a:t>
            </a:r>
            <a:r>
              <a:rPr lang="en-US" sz="1400" dirty="0">
                <a:latin typeface="Tahoma" pitchFamily="34" charset="0"/>
                <a:ea typeface="Tahoma" pitchFamily="34" charset="0"/>
                <a:cs typeface="Tahoma" pitchFamily="34" charset="0"/>
              </a:rPr>
              <a:t>A Socratic Discussion </a:t>
            </a:r>
            <a:r>
              <a:rPr lang="en-US" sz="1400" dirty="0" smtClean="0">
                <a:latin typeface="Tahoma" pitchFamily="34" charset="0"/>
                <a:ea typeface="Tahoma" pitchFamily="34" charset="0"/>
                <a:cs typeface="Tahoma" pitchFamily="34" charset="0"/>
              </a:rPr>
              <a:t>of Agricultural Prospects of Montalto </a:t>
            </a:r>
            <a:r>
              <a:rPr lang="en-US" sz="1400" dirty="0">
                <a:latin typeface="Tahoma" pitchFamily="34" charset="0"/>
                <a:ea typeface="Tahoma" pitchFamily="34" charset="0"/>
                <a:cs typeface="Tahoma" pitchFamily="34" charset="0"/>
              </a:rPr>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endParaRPr lang="en-US" sz="1400" dirty="0"/>
          </a:p>
        </p:txBody>
      </p:sp>
      <p:sp>
        <p:nvSpPr>
          <p:cNvPr id="3" name="Content Placeholder 2"/>
          <p:cNvSpPr>
            <a:spLocks noGrp="1"/>
          </p:cNvSpPr>
          <p:nvPr>
            <p:ph idx="1"/>
          </p:nvPr>
        </p:nvSpPr>
        <p:spPr>
          <a:xfrm>
            <a:off x="381000" y="1219200"/>
            <a:ext cx="8305800" cy="5257800"/>
          </a:xfrm>
        </p:spPr>
        <p:txBody>
          <a:bodyPr>
            <a:normAutofit/>
          </a:bodyPr>
          <a:lstStyle/>
          <a:p>
            <a:pPr marL="0" indent="0">
              <a:buNone/>
            </a:pPr>
            <a:r>
              <a:rPr lang="en-US" sz="1400" dirty="0" smtClean="0">
                <a:latin typeface="Tahoma" pitchFamily="34" charset="0"/>
                <a:ea typeface="Tahoma" pitchFamily="34" charset="0"/>
                <a:cs typeface="Tahoma" pitchFamily="34" charset="0"/>
              </a:rPr>
              <a:t>Students should review the following prior to the discussion:</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hlinkClick r:id="rId2"/>
              </a:rPr>
              <a:t>http://</a:t>
            </a:r>
            <a:r>
              <a:rPr lang="en-US" sz="1400" dirty="0" smtClean="0">
                <a:latin typeface="Tahoma" pitchFamily="34" charset="0"/>
                <a:ea typeface="Tahoma" pitchFamily="34" charset="0"/>
                <a:cs typeface="Tahoma" pitchFamily="34" charset="0"/>
                <a:hlinkClick r:id="rId2"/>
              </a:rPr>
              <a:t>www.monticello.org/site/research-and-collections/montalto</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hlinkClick r:id="rId3"/>
              </a:rPr>
              <a:t>http://</a:t>
            </a:r>
            <a:r>
              <a:rPr lang="en-US" sz="1400" dirty="0" smtClean="0">
                <a:latin typeface="Tahoma" pitchFamily="34" charset="0"/>
                <a:ea typeface="Tahoma" pitchFamily="34" charset="0"/>
                <a:cs typeface="Tahoma" pitchFamily="34" charset="0"/>
                <a:hlinkClick r:id="rId3"/>
              </a:rPr>
              <a:t>www.monticello.org/site/give/montalto</a:t>
            </a:r>
            <a:r>
              <a:rPr lang="en-US" sz="1400" dirty="0" smtClean="0">
                <a:latin typeface="Tahoma" pitchFamily="34" charset="0"/>
                <a:ea typeface="Tahoma" pitchFamily="34" charset="0"/>
                <a:cs typeface="Tahoma" pitchFamily="34" charset="0"/>
              </a:rPr>
              <a:t>.</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In his book, </a:t>
            </a:r>
            <a:r>
              <a:rPr lang="en-US" sz="1400" i="1" dirty="0" smtClean="0">
                <a:latin typeface="Tahoma" pitchFamily="34" charset="0"/>
                <a:ea typeface="Tahoma" pitchFamily="34" charset="0"/>
                <a:cs typeface="Tahoma" pitchFamily="34" charset="0"/>
              </a:rPr>
              <a:t>Thomas Jefferson: Scientist</a:t>
            </a:r>
            <a:r>
              <a:rPr lang="en-US" sz="1400" dirty="0" smtClean="0">
                <a:latin typeface="Tahoma" pitchFamily="34" charset="0"/>
                <a:ea typeface="Tahoma" pitchFamily="34" charset="0"/>
                <a:cs typeface="Tahoma" pitchFamily="34" charset="0"/>
              </a:rPr>
              <a:t>, Edwin T. Martin mentions:</a:t>
            </a:r>
          </a:p>
          <a:p>
            <a:pPr marL="0" indent="0">
              <a:buNone/>
            </a:pPr>
            <a:r>
              <a:rPr lang="en-US" sz="1400" dirty="0" smtClean="0">
                <a:latin typeface="Tahoma" pitchFamily="34" charset="0"/>
                <a:ea typeface="Tahoma" pitchFamily="34" charset="0"/>
                <a:cs typeface="Tahoma" pitchFamily="34" charset="0"/>
              </a:rPr>
              <a:t>“Unlike many eighteenth-century progressivists, Jefferson was no radical visionary, blandly ignoring discouraging realities.  Yet his ideas were founded on the optimistic belief that the ‘light which has been shed on the mind of man through the civilized world, has given it a new direction from which no human power can divert it.’  He saw America headed rapidly toward ‘destinies beyond the reach of mortal eye.’”  (Martin, p. 64). </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*Students should view the photos of Montalto (following) as Part 2 of the Socratic Discussion is held.*</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Question for discussion:  Do you think it is possible to grow crops on Montalto? (Note that this is a taller mountain than Monticello).  Support your answers with research from the above articles.    </a:t>
            </a: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82561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endParaRPr lang="en-US" sz="14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28800"/>
            <a:ext cx="4343400" cy="28873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879456"/>
            <a:ext cx="4267200" cy="2836718"/>
          </a:xfrm>
          <a:prstGeom prst="rect">
            <a:avLst/>
          </a:prstGeom>
        </p:spPr>
      </p:pic>
      <p:sp>
        <p:nvSpPr>
          <p:cNvPr id="6" name="TextBox 5"/>
          <p:cNvSpPr txBox="1"/>
          <p:nvPr/>
        </p:nvSpPr>
        <p:spPr>
          <a:xfrm>
            <a:off x="533400" y="4903240"/>
            <a:ext cx="82677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Photos by Darla Gerlach, August 6, 2013 of Montalto.  Left: View of Montalto from Monticello; Right: View atop  Montalto</a:t>
            </a:r>
            <a:r>
              <a:rPr lang="en-US" sz="1100" dirty="0" smtClean="0">
                <a:latin typeface="Times New Roman" pitchFamily="18" charset="0"/>
                <a:cs typeface="Times New Roman" pitchFamily="18" charset="0"/>
              </a:rPr>
              <a:t>.  </a:t>
            </a:r>
            <a:endParaRPr lang="en-US" sz="1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649971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58143"/>
            <a:ext cx="4800600" cy="3191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215356"/>
            <a:ext cx="3962400" cy="2634095"/>
          </a:xfrm>
          <a:prstGeom prst="rect">
            <a:avLst/>
          </a:prstGeom>
        </p:spPr>
      </p:pic>
      <p:sp>
        <p:nvSpPr>
          <p:cNvPr id="6" name="TextBox 5"/>
          <p:cNvSpPr txBox="1"/>
          <p:nvPr/>
        </p:nvSpPr>
        <p:spPr>
          <a:xfrm>
            <a:off x="685800" y="4876800"/>
            <a:ext cx="7696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Photos by Darla Gerlach, August 6, 2013 from atop Montalto.  </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38015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endParaRPr lang="en-US" sz="14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90600"/>
            <a:ext cx="5105400" cy="33939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378343"/>
            <a:ext cx="4648200" cy="3089997"/>
          </a:xfrm>
          <a:prstGeom prst="rect">
            <a:avLst/>
          </a:prstGeom>
        </p:spPr>
      </p:pic>
      <p:sp>
        <p:nvSpPr>
          <p:cNvPr id="6" name="TextBox 5"/>
          <p:cNvSpPr txBox="1"/>
          <p:nvPr/>
        </p:nvSpPr>
        <p:spPr>
          <a:xfrm>
            <a:off x="304800" y="4724400"/>
            <a:ext cx="3886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Photos by Darla Gerlach, August 6, 2013.  View of Monticello atop Montalto.</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5579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r>
              <a:rPr lang="en-US" sz="1400" dirty="0" smtClean="0">
                <a:latin typeface="Lucida Calligraphy" pitchFamily="66" charset="0"/>
              </a:rPr>
              <a:t/>
            </a:r>
            <a:br>
              <a:rPr lang="en-US" sz="1400" dirty="0" smtClean="0">
                <a:latin typeface="Lucida Calligraphy" pitchFamily="66" charset="0"/>
              </a:rPr>
            </a:br>
            <a:endParaRPr lang="en-US" sz="1400" dirty="0">
              <a:latin typeface="Lucida Calligraphy" pitchFamily="66" charset="0"/>
            </a:endParaRPr>
          </a:p>
        </p:txBody>
      </p:sp>
      <p:sp>
        <p:nvSpPr>
          <p:cNvPr id="3" name="Content Placeholder 2"/>
          <p:cNvSpPr>
            <a:spLocks noGrp="1"/>
          </p:cNvSpPr>
          <p:nvPr>
            <p:ph idx="1"/>
          </p:nvPr>
        </p:nvSpPr>
        <p:spPr/>
        <p:txBody>
          <a:bodyPr>
            <a:normAutofit/>
          </a:bodyPr>
          <a:lstStyle/>
          <a:p>
            <a:pPr marL="0" indent="0">
              <a:buNone/>
            </a:pPr>
            <a:endParaRPr lang="en-US" sz="1400" b="1" dirty="0" smtClean="0">
              <a:latin typeface="Tahoma" pitchFamily="34" charset="0"/>
              <a:ea typeface="Tahoma" pitchFamily="34" charset="0"/>
              <a:cs typeface="Tahoma" pitchFamily="34" charset="0"/>
            </a:endParaRPr>
          </a:p>
          <a:p>
            <a:pPr marL="0" indent="0">
              <a:buNone/>
            </a:pPr>
            <a:endParaRPr lang="en-US" sz="1400" b="1" dirty="0">
              <a:latin typeface="Tahoma" pitchFamily="34" charset="0"/>
              <a:ea typeface="Tahoma" pitchFamily="34" charset="0"/>
              <a:cs typeface="Tahoma" pitchFamily="34" charset="0"/>
            </a:endParaRPr>
          </a:p>
          <a:p>
            <a:pPr marL="0" indent="0">
              <a:buNone/>
            </a:pPr>
            <a:endParaRPr lang="en-US" sz="1400" b="1" dirty="0" smtClean="0">
              <a:latin typeface="Tahoma" pitchFamily="34" charset="0"/>
              <a:ea typeface="Tahoma" pitchFamily="34" charset="0"/>
              <a:cs typeface="Tahoma" pitchFamily="34" charset="0"/>
            </a:endParaRPr>
          </a:p>
          <a:p>
            <a:pPr marL="0" indent="0">
              <a:lnSpc>
                <a:spcPct val="200000"/>
              </a:lnSpc>
              <a:buNone/>
            </a:pPr>
            <a:r>
              <a:rPr lang="en-US" sz="1400" b="1" dirty="0" smtClean="0">
                <a:latin typeface="Tahoma" pitchFamily="34" charset="0"/>
                <a:ea typeface="Tahoma" pitchFamily="34" charset="0"/>
                <a:cs typeface="Tahoma" pitchFamily="34" charset="0"/>
              </a:rPr>
              <a:t>AFTER</a:t>
            </a:r>
            <a:r>
              <a:rPr lang="en-US" sz="1400" dirty="0" smtClean="0">
                <a:latin typeface="Tahoma" pitchFamily="34" charset="0"/>
                <a:ea typeface="Tahoma" pitchFamily="34" charset="0"/>
                <a:cs typeface="Tahoma" pitchFamily="34" charset="0"/>
              </a:rPr>
              <a:t> Part 2 of the Socratic Discussion is held, show the following photos to students and inform them that vineyards are being constructed on Montalto.  Ask students to discuss their ideas of applying Jefferson’s concept of microclimate to the conditions at Montalto</a:t>
            </a: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(in regards to growing grapes there).</a:t>
            </a:r>
            <a:endParaRPr lang="en-US" sz="1400" b="1"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79856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15900"/>
            <a:ext cx="8191500" cy="927100"/>
          </a:xfrm>
        </p:spPr>
        <p:txBody>
          <a:bodyPr>
            <a:normAutofit fontScale="90000"/>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r>
              <a:rPr lang="en-US" sz="1400" dirty="0">
                <a:latin typeface="Lucida Calligraphy" pitchFamily="66" charset="0"/>
              </a:rPr>
              <a:t/>
            </a:r>
            <a:br>
              <a:rPr lang="en-US" sz="1400" dirty="0">
                <a:latin typeface="Lucida Calligraphy" pitchFamily="66" charset="0"/>
              </a:rPr>
            </a:br>
            <a:endParaRPr lang="en-US" sz="14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7696200" cy="5116224"/>
          </a:xfrm>
          <a:prstGeom prst="rect">
            <a:avLst/>
          </a:prstGeom>
        </p:spPr>
      </p:pic>
      <p:sp>
        <p:nvSpPr>
          <p:cNvPr id="3" name="Footer Placeholder 2"/>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51164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563562"/>
          </a:xfrm>
        </p:spPr>
        <p:txBody>
          <a:bodyPr>
            <a:normAutofit/>
          </a:bodyPr>
          <a:lstStyle/>
          <a:p>
            <a:r>
              <a:rPr lang="en-US" sz="1400" dirty="0" smtClean="0">
                <a:latin typeface="Lucida Calligraphy" pitchFamily="66" charset="0"/>
              </a:rPr>
              <a:t>An Experimental Vegetable Garden</a:t>
            </a:r>
            <a:endParaRPr lang="en-US" sz="1400" dirty="0">
              <a:latin typeface="Lucida Calligraphy" pitchFamily="66" charset="0"/>
            </a:endParaRPr>
          </a:p>
        </p:txBody>
      </p:sp>
      <p:sp>
        <p:nvSpPr>
          <p:cNvPr id="3" name="Content Placeholder 2"/>
          <p:cNvSpPr>
            <a:spLocks noGrp="1"/>
          </p:cNvSpPr>
          <p:nvPr>
            <p:ph idx="1"/>
          </p:nvPr>
        </p:nvSpPr>
        <p:spPr>
          <a:xfrm>
            <a:off x="381000" y="609600"/>
            <a:ext cx="8534400" cy="6096000"/>
          </a:xfrm>
        </p:spPr>
        <p:txBody>
          <a:bodyPr>
            <a:normAutofit fontScale="92500" lnSpcReduction="20000"/>
          </a:bodyPr>
          <a:lstStyle/>
          <a:p>
            <a:pPr marL="0" indent="0">
              <a:buNone/>
            </a:pPr>
            <a:r>
              <a:rPr lang="en-US" sz="1400" dirty="0" smtClean="0">
                <a:latin typeface="Tahoma" pitchFamily="34" charset="0"/>
                <a:ea typeface="Tahoma" pitchFamily="34" charset="0"/>
                <a:cs typeface="Tahoma" pitchFamily="34" charset="0"/>
              </a:rPr>
              <a:t>In this section, students will develop an understanding of how Thomas Jefferson incorporated plants and agricultural ideas from multiple foreign countries into his own gardens at Monticello.   His fascination with plant experimentation and gardening techniques is meticulously recorded for future generations to expound upon. Jefferson’s tolerance with unsuccessful crops and his determination to persevere with successful solutions provides inspiration to individuals today as he stated: “</a:t>
            </a:r>
            <a:r>
              <a:rPr lang="en-US" sz="1400" i="1" dirty="0" smtClean="0">
                <a:latin typeface="Tahoma" pitchFamily="34" charset="0"/>
                <a:ea typeface="Tahoma" pitchFamily="34" charset="0"/>
                <a:cs typeface="Tahoma" pitchFamily="34" charset="0"/>
              </a:rPr>
              <a:t>Botany is the school for patience, and its amateurs learn resignation from daily disappointments.”  </a:t>
            </a:r>
            <a:r>
              <a:rPr lang="en-US" sz="1400" dirty="0" smtClean="0">
                <a:latin typeface="Tahoma" pitchFamily="34" charset="0"/>
                <a:ea typeface="Tahoma" pitchFamily="34" charset="0"/>
                <a:cs typeface="Tahoma" pitchFamily="34" charset="0"/>
              </a:rPr>
              <a:t>(Letter to Madame de Tesse, Paris, April 25, 1788).</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Students should review the following for background information:</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hlinkClick r:id="rId2"/>
              </a:rPr>
              <a:t>http://</a:t>
            </a:r>
            <a:r>
              <a:rPr lang="en-US" sz="1400" dirty="0" smtClean="0">
                <a:latin typeface="Tahoma" pitchFamily="34" charset="0"/>
                <a:ea typeface="Tahoma" pitchFamily="34" charset="0"/>
                <a:cs typeface="Tahoma" pitchFamily="34" charset="0"/>
                <a:hlinkClick r:id="rId2"/>
              </a:rPr>
              <a:t>www.monticello.org/site/house-and-gardens/jefferson-scientist-and-gardener</a:t>
            </a:r>
            <a:r>
              <a:rPr lang="en-US" sz="1400" dirty="0" smtClean="0">
                <a:latin typeface="Tahoma" pitchFamily="34" charset="0"/>
                <a:ea typeface="Tahoma" pitchFamily="34" charset="0"/>
                <a:cs typeface="Tahoma" pitchFamily="34" charset="0"/>
              </a:rPr>
              <a:t>.</a:t>
            </a:r>
          </a:p>
          <a:p>
            <a:pPr marL="0" indent="0">
              <a:buNone/>
            </a:pPr>
            <a:r>
              <a:rPr lang="en-US" sz="1400" dirty="0">
                <a:latin typeface="Tahoma" pitchFamily="34" charset="0"/>
                <a:ea typeface="Tahoma" pitchFamily="34" charset="0"/>
                <a:cs typeface="Tahoma" pitchFamily="34" charset="0"/>
                <a:hlinkClick r:id="rId3"/>
              </a:rPr>
              <a:t>http://</a:t>
            </a:r>
            <a:r>
              <a:rPr lang="en-US" sz="1400" dirty="0" smtClean="0">
                <a:latin typeface="Tahoma" pitchFamily="34" charset="0"/>
                <a:ea typeface="Tahoma" pitchFamily="34" charset="0"/>
                <a:cs typeface="Tahoma" pitchFamily="34" charset="0"/>
                <a:hlinkClick r:id="rId3"/>
              </a:rPr>
              <a:t>www.monticello.org/site/house-and-gardens/19th-century-vegetables-and-cultivation-techniques</a:t>
            </a:r>
            <a:r>
              <a:rPr lang="en-US" sz="1400" dirty="0" smtClean="0">
                <a:latin typeface="Tahoma" pitchFamily="34" charset="0"/>
                <a:ea typeface="Tahoma" pitchFamily="34" charset="0"/>
                <a:cs typeface="Tahoma" pitchFamily="34" charset="0"/>
              </a:rPr>
              <a:t>.</a:t>
            </a:r>
          </a:p>
          <a:p>
            <a:pPr marL="0" indent="0">
              <a:buNone/>
            </a:pPr>
            <a:r>
              <a:rPr lang="en-US" sz="1400" dirty="0">
                <a:latin typeface="Tahoma" pitchFamily="34" charset="0"/>
                <a:ea typeface="Tahoma" pitchFamily="34" charset="0"/>
                <a:cs typeface="Tahoma" pitchFamily="34" charset="0"/>
                <a:hlinkClick r:id="rId4"/>
              </a:rPr>
              <a:t>http://</a:t>
            </a:r>
            <a:r>
              <a:rPr lang="en-US" sz="1400" dirty="0" smtClean="0">
                <a:latin typeface="Tahoma" pitchFamily="34" charset="0"/>
                <a:ea typeface="Tahoma" pitchFamily="34" charset="0"/>
                <a:cs typeface="Tahoma" pitchFamily="34" charset="0"/>
                <a:hlinkClick r:id="rId4"/>
              </a:rPr>
              <a:t>www.monticello.org/site/house-and-gardens/site-vegetable-garden</a:t>
            </a:r>
            <a:r>
              <a:rPr lang="en-US" sz="1400" dirty="0" smtClean="0">
                <a:latin typeface="Tahoma" pitchFamily="34" charset="0"/>
                <a:ea typeface="Tahoma" pitchFamily="34" charset="0"/>
                <a:cs typeface="Tahoma" pitchFamily="34" charset="0"/>
              </a:rPr>
              <a:t>.</a:t>
            </a:r>
          </a:p>
          <a:p>
            <a:pPr marL="0" indent="0">
              <a:buNone/>
            </a:pPr>
            <a:r>
              <a:rPr lang="en-US" sz="1400" dirty="0">
                <a:latin typeface="Tahoma" pitchFamily="34" charset="0"/>
                <a:ea typeface="Tahoma" pitchFamily="34" charset="0"/>
                <a:cs typeface="Tahoma" pitchFamily="34" charset="0"/>
                <a:hlinkClick r:id="rId5"/>
              </a:rPr>
              <a:t>http://</a:t>
            </a:r>
            <a:r>
              <a:rPr lang="en-US" sz="1400" dirty="0" smtClean="0">
                <a:latin typeface="Tahoma" pitchFamily="34" charset="0"/>
                <a:ea typeface="Tahoma" pitchFamily="34" charset="0"/>
                <a:cs typeface="Tahoma" pitchFamily="34" charset="0"/>
                <a:hlinkClick r:id="rId5"/>
              </a:rPr>
              <a:t>www.monticello.org/site/house-and-gardens/vegetable-garden-today</a:t>
            </a:r>
            <a:r>
              <a:rPr lang="en-US" sz="1400" dirty="0" smtClean="0">
                <a:latin typeface="Tahoma" pitchFamily="34" charset="0"/>
                <a:ea typeface="Tahoma" pitchFamily="34" charset="0"/>
                <a:cs typeface="Tahoma" pitchFamily="34" charset="0"/>
              </a:rPr>
              <a:t>.</a:t>
            </a:r>
          </a:p>
          <a:p>
            <a:pPr marL="0" indent="0">
              <a:buNone/>
            </a:pPr>
            <a:r>
              <a:rPr lang="en-US" sz="1400" dirty="0">
                <a:latin typeface="Tahoma" pitchFamily="34" charset="0"/>
                <a:ea typeface="Tahoma" pitchFamily="34" charset="0"/>
                <a:cs typeface="Tahoma" pitchFamily="34" charset="0"/>
                <a:hlinkClick r:id="rId6"/>
              </a:rPr>
              <a:t>http://</a:t>
            </a:r>
            <a:r>
              <a:rPr lang="en-US" sz="1400" dirty="0" smtClean="0">
                <a:latin typeface="Tahoma" pitchFamily="34" charset="0"/>
                <a:ea typeface="Tahoma" pitchFamily="34" charset="0"/>
                <a:cs typeface="Tahoma" pitchFamily="34" charset="0"/>
                <a:hlinkClick r:id="rId6"/>
              </a:rPr>
              <a:t>www.monticello.org/site/house-and-gardens/gardens-and-grounds-image-gallery</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There are 34 articles about Agriculture and Gardening which include pests, crops, plants obtained from the Lewis &amp; Clark Expedition, greenhouses and many more items for students to utilize in </a:t>
            </a:r>
            <a:r>
              <a:rPr lang="en-US" sz="1400" dirty="0">
                <a:latin typeface="Tahoma" pitchFamily="34" charset="0"/>
                <a:ea typeface="Tahoma" pitchFamily="34" charset="0"/>
                <a:cs typeface="Tahoma" pitchFamily="34" charset="0"/>
              </a:rPr>
              <a:t>their research</a:t>
            </a:r>
            <a:r>
              <a:rPr lang="en-US" sz="14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hlinkClick r:id="rId7"/>
              </a:rPr>
              <a:t>http</a:t>
            </a:r>
            <a:r>
              <a:rPr lang="en-US" sz="1400" dirty="0">
                <a:latin typeface="Tahoma" pitchFamily="34" charset="0"/>
                <a:ea typeface="Tahoma" pitchFamily="34" charset="0"/>
                <a:cs typeface="Tahoma" pitchFamily="34" charset="0"/>
                <a:hlinkClick r:id="rId7"/>
              </a:rPr>
              <a:t>://</a:t>
            </a:r>
            <a:r>
              <a:rPr lang="en-US" sz="1400" dirty="0" smtClean="0">
                <a:latin typeface="Tahoma" pitchFamily="34" charset="0"/>
                <a:ea typeface="Tahoma" pitchFamily="34" charset="0"/>
                <a:cs typeface="Tahoma" pitchFamily="34" charset="0"/>
                <a:hlinkClick r:id="rId7"/>
              </a:rPr>
              <a:t>www.monticello.org/site/house-and-gardens/agriculture-and-garden</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The following article highlights Peter Hatch, author of </a:t>
            </a:r>
            <a:r>
              <a:rPr lang="en-US" sz="1400" i="1" dirty="0" smtClean="0">
                <a:latin typeface="Tahoma" pitchFamily="34" charset="0"/>
                <a:ea typeface="Tahoma" pitchFamily="34" charset="0"/>
                <a:cs typeface="Tahoma" pitchFamily="34" charset="0"/>
              </a:rPr>
              <a:t>A Rich Spot of Earth, </a:t>
            </a:r>
            <a:r>
              <a:rPr lang="en-US" sz="1400" dirty="0" smtClean="0">
                <a:latin typeface="Tahoma" pitchFamily="34" charset="0"/>
                <a:ea typeface="Tahoma" pitchFamily="34" charset="0"/>
                <a:cs typeface="Tahoma" pitchFamily="34" charset="0"/>
              </a:rPr>
              <a:t>and his valuable insight in restoring Jefferson’s vision of </a:t>
            </a:r>
            <a:r>
              <a:rPr lang="en-US" sz="1400" dirty="0">
                <a:latin typeface="Tahoma" pitchFamily="34" charset="0"/>
                <a:ea typeface="Tahoma" pitchFamily="34" charset="0"/>
                <a:cs typeface="Tahoma" pitchFamily="34" charset="0"/>
              </a:rPr>
              <a:t>his garden:  </a:t>
            </a:r>
            <a:r>
              <a:rPr lang="en-US" sz="1400" dirty="0">
                <a:latin typeface="Tahoma" pitchFamily="34" charset="0"/>
                <a:ea typeface="Tahoma" pitchFamily="34" charset="0"/>
                <a:cs typeface="Tahoma" pitchFamily="34" charset="0"/>
                <a:hlinkClick r:id="rId8"/>
              </a:rPr>
              <a:t>http://</a:t>
            </a:r>
            <a:r>
              <a:rPr lang="en-US" sz="1400" dirty="0" smtClean="0">
                <a:latin typeface="Tahoma" pitchFamily="34" charset="0"/>
                <a:ea typeface="Tahoma" pitchFamily="34" charset="0"/>
                <a:cs typeface="Tahoma" pitchFamily="34" charset="0"/>
                <a:hlinkClick r:id="rId8"/>
              </a:rPr>
              <a:t>www.monticello.org/site/house-and-gardens/richspotofearth</a:t>
            </a:r>
            <a:r>
              <a:rPr lang="en-US" sz="1400" dirty="0">
                <a:latin typeface="Tahoma" pitchFamily="34" charset="0"/>
                <a:ea typeface="Tahoma" pitchFamily="34" charset="0"/>
                <a:cs typeface="Tahoma" pitchFamily="34" charset="0"/>
              </a:rPr>
              <a:t> and </a:t>
            </a:r>
            <a:r>
              <a:rPr lang="en-US" sz="1400" dirty="0">
                <a:latin typeface="Tahoma" pitchFamily="34" charset="0"/>
                <a:ea typeface="Tahoma" pitchFamily="34" charset="0"/>
                <a:cs typeface="Tahoma" pitchFamily="34" charset="0"/>
                <a:hlinkClick r:id="rId9"/>
              </a:rPr>
              <a:t>http://</a:t>
            </a:r>
            <a:r>
              <a:rPr lang="en-US" sz="1400" dirty="0" smtClean="0">
                <a:latin typeface="Tahoma" pitchFamily="34" charset="0"/>
                <a:ea typeface="Tahoma" pitchFamily="34" charset="0"/>
                <a:cs typeface="Tahoma" pitchFamily="34" charset="0"/>
                <a:hlinkClick r:id="rId9"/>
              </a:rPr>
              <a:t>www.monticello.org/site/house-and-gardens/rich-spot-earth-author-peter-hatch</a:t>
            </a:r>
            <a:r>
              <a:rPr lang="en-US" sz="1400" dirty="0" smtClean="0">
                <a:latin typeface="Tahoma" pitchFamily="34" charset="0"/>
                <a:ea typeface="Tahoma" pitchFamily="34" charset="0"/>
                <a:cs typeface="Tahoma" pitchFamily="34" charset="0"/>
              </a:rPr>
              <a: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i="1" dirty="0" smtClean="0">
                <a:latin typeface="Tahoma" pitchFamily="34" charset="0"/>
                <a:ea typeface="Tahoma" pitchFamily="34" charset="0"/>
                <a:cs typeface="Tahoma" pitchFamily="34" charset="0"/>
              </a:rPr>
              <a:t> </a:t>
            </a: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Thomas Jefferson’s Center for Historic Plants has a wealth of articles that pertain to plants, pests and  garden-related content:  </a:t>
            </a:r>
          </a:p>
          <a:p>
            <a:pPr marL="0" indent="0">
              <a:buNone/>
            </a:pPr>
            <a:r>
              <a:rPr lang="en-US" sz="1400" dirty="0">
                <a:latin typeface="Tahoma" pitchFamily="34" charset="0"/>
                <a:ea typeface="Tahoma" pitchFamily="34" charset="0"/>
                <a:cs typeface="Tahoma" pitchFamily="34" charset="0"/>
                <a:hlinkClick r:id="rId10"/>
              </a:rPr>
              <a:t>http://</a:t>
            </a:r>
            <a:r>
              <a:rPr lang="en-US" sz="1400" dirty="0" smtClean="0">
                <a:latin typeface="Tahoma" pitchFamily="34" charset="0"/>
                <a:ea typeface="Tahoma" pitchFamily="34" charset="0"/>
                <a:cs typeface="Tahoma" pitchFamily="34" charset="0"/>
                <a:hlinkClick r:id="rId10"/>
              </a:rPr>
              <a:t>www.monticello.org/site/house-and-gardens/twinleaf-journal-online</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Refer to the Photo Gallery online:  this is a collection of photographs taken by Darla Gerlach; referencing Monticello vegetable gardens.</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70367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14400"/>
          </a:xfrm>
        </p:spPr>
        <p:txBody>
          <a:bodyPr>
            <a:normAutofit fontScale="90000"/>
          </a:bodyPr>
          <a:lstStyle/>
          <a:p>
            <a:r>
              <a:rPr lang="en-US" sz="1400" dirty="0">
                <a:latin typeface="Lucida Calligraphy" pitchFamily="66" charset="0"/>
              </a:rPr>
              <a:t>Environmental Observations of Jefferson</a:t>
            </a:r>
            <a:br>
              <a:rPr lang="en-US" sz="1400" dirty="0">
                <a:latin typeface="Lucida Calligraphy" pitchFamily="66" charset="0"/>
              </a:rPr>
            </a:br>
            <a:r>
              <a:rPr lang="en-US" sz="1400" dirty="0">
                <a:latin typeface="Tahoma" pitchFamily="34" charset="0"/>
                <a:ea typeface="Tahoma" pitchFamily="34" charset="0"/>
                <a:cs typeface="Tahoma" pitchFamily="34" charset="0"/>
              </a:rPr>
              <a:t>Part 2:  A Socratic Discussion of Agricultural Prospects of Montalto </a:t>
            </a:r>
            <a:br>
              <a:rPr lang="en-US" sz="1400" dirty="0">
                <a:latin typeface="Tahoma" pitchFamily="34" charset="0"/>
                <a:ea typeface="Tahoma" pitchFamily="34" charset="0"/>
                <a:cs typeface="Tahoma" pitchFamily="34" charset="0"/>
              </a:rPr>
            </a:br>
            <a:r>
              <a:rPr lang="en-US" sz="1600" dirty="0">
                <a:latin typeface="Wingdings 2" pitchFamily="18" charset="2"/>
                <a:ea typeface="Tahoma" pitchFamily="34" charset="0"/>
                <a:cs typeface="Tahoma" pitchFamily="34" charset="0"/>
              </a:rPr>
              <a:t>c</a:t>
            </a:r>
            <a:r>
              <a:rPr lang="en-US" sz="1400" dirty="0">
                <a:latin typeface="Lucida Calligraphy" pitchFamily="66" charset="0"/>
              </a:rPr>
              <a:t/>
            </a:r>
            <a:br>
              <a:rPr lang="en-US" sz="1400" dirty="0">
                <a:latin typeface="Lucida Calligraphy" pitchFamily="66" charset="0"/>
              </a:rPr>
            </a:br>
            <a:endParaRPr lang="en-US" sz="14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990600"/>
            <a:ext cx="5791200" cy="38498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733800"/>
            <a:ext cx="4343400" cy="28873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0" y="1524000"/>
            <a:ext cx="2743200" cy="1823605"/>
          </a:xfrm>
          <a:prstGeom prst="rect">
            <a:avLst/>
          </a:prstGeom>
        </p:spPr>
      </p:pic>
      <p:sp>
        <p:nvSpPr>
          <p:cNvPr id="8" name="TextBox 7"/>
          <p:cNvSpPr txBox="1"/>
          <p:nvPr/>
        </p:nvSpPr>
        <p:spPr>
          <a:xfrm>
            <a:off x="457200" y="5177487"/>
            <a:ext cx="40386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Photos by Darla Gerlach, August 6, 2013 of the vineyards atop Montalto.  </a:t>
            </a:r>
          </a:p>
          <a:p>
            <a:r>
              <a:rPr lang="en-US" sz="1200" dirty="0" smtClean="0">
                <a:latin typeface="Times New Roman" pitchFamily="18" charset="0"/>
                <a:cs typeface="Times New Roman" pitchFamily="18" charset="0"/>
              </a:rPr>
              <a:t>Special thanks to Oliver Asberger, Fruit Gardener, Monticello </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45219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a:latin typeface="Lucida Calligraphy" pitchFamily="66" charset="0"/>
              </a:rPr>
              <a:t>Environmental Observations of Jefferson</a:t>
            </a:r>
            <a:br>
              <a:rPr lang="en-US" sz="1200" dirty="0">
                <a:latin typeface="Lucida Calligraphy" pitchFamily="66" charset="0"/>
              </a:rPr>
            </a:br>
            <a:r>
              <a:rPr lang="en-US" sz="1200" dirty="0">
                <a:latin typeface="Tahoma" pitchFamily="34" charset="0"/>
                <a:ea typeface="Tahoma" pitchFamily="34" charset="0"/>
                <a:cs typeface="Tahoma" pitchFamily="34" charset="0"/>
              </a:rPr>
              <a:t>Part 2:  A Socratic Discussion of Agricultural Prospects of Montalto </a:t>
            </a:r>
            <a:br>
              <a:rPr lang="en-US" sz="1200" dirty="0">
                <a:latin typeface="Tahoma" pitchFamily="34" charset="0"/>
                <a:ea typeface="Tahoma" pitchFamily="34" charset="0"/>
                <a:cs typeface="Tahoma" pitchFamily="34" charset="0"/>
              </a:rPr>
            </a:br>
            <a:r>
              <a:rPr lang="en-US" sz="1400" dirty="0">
                <a:latin typeface="Wingdings 2" pitchFamily="18" charset="2"/>
                <a:ea typeface="Tahoma" pitchFamily="34" charset="0"/>
                <a:cs typeface="Tahoma" pitchFamily="34" charset="0"/>
              </a:rPr>
              <a:t>c</a:t>
            </a:r>
            <a:r>
              <a:rPr lang="en-US" sz="1200" dirty="0">
                <a:latin typeface="Lucida Calligraphy" pitchFamily="66" charset="0"/>
              </a:rPr>
              <a:t/>
            </a:r>
            <a:br>
              <a:rPr lang="en-US" sz="1200" dirty="0">
                <a:latin typeface="Lucida Calligraphy" pitchFamily="66" charset="0"/>
              </a:rPr>
            </a:br>
            <a:endParaRPr lang="en-US" sz="1200" dirty="0">
              <a:latin typeface="Lucida Calligraphy" pitchFamily="66" charset="0"/>
            </a:endParaRPr>
          </a:p>
        </p:txBody>
      </p:sp>
      <p:sp>
        <p:nvSpPr>
          <p:cNvPr id="3" name="Content Placeholder 2"/>
          <p:cNvSpPr>
            <a:spLocks noGrp="1"/>
          </p:cNvSpPr>
          <p:nvPr>
            <p:ph idx="1"/>
          </p:nvPr>
        </p:nvSpPr>
        <p:spPr>
          <a:xfrm>
            <a:off x="381000" y="1066800"/>
            <a:ext cx="8305800" cy="5059363"/>
          </a:xfrm>
        </p:spPr>
        <p:txBody>
          <a:bodyPr>
            <a:normAutofit/>
          </a:bodyPr>
          <a:lstStyle/>
          <a:p>
            <a:pPr marL="0" indent="0">
              <a:buNone/>
            </a:pPr>
            <a:r>
              <a:rPr lang="en-US" sz="1400" dirty="0" smtClean="0">
                <a:latin typeface="Tahoma" pitchFamily="34" charset="0"/>
                <a:ea typeface="Tahoma" pitchFamily="34" charset="0"/>
                <a:cs typeface="Tahoma" pitchFamily="34" charset="0"/>
              </a:rPr>
              <a:t>After students have viewed the photos of the vineyard, discuss the concept of viticulture:</a:t>
            </a:r>
          </a:p>
          <a:p>
            <a:pPr marL="0" indent="0">
              <a:buNone/>
            </a:pPr>
            <a:r>
              <a:rPr lang="en-US" sz="1400" dirty="0" smtClean="0">
                <a:latin typeface="Tahoma" pitchFamily="34" charset="0"/>
                <a:ea typeface="Tahoma" pitchFamily="34" charset="0"/>
                <a:cs typeface="Tahoma" pitchFamily="34" charset="0"/>
              </a:rPr>
              <a:t>taking care of a vineyard.  Oliver Asberger, Fruit Gardener, explains that being on a mountain has its benefits:</a:t>
            </a:r>
          </a:p>
          <a:p>
            <a:r>
              <a:rPr lang="en-US" sz="1400" dirty="0" smtClean="0">
                <a:latin typeface="Tahoma" pitchFamily="34" charset="0"/>
                <a:ea typeface="Tahoma" pitchFamily="34" charset="0"/>
                <a:cs typeface="Tahoma" pitchFamily="34" charset="0"/>
              </a:rPr>
              <a:t>helps the air flow </a:t>
            </a:r>
          </a:p>
          <a:p>
            <a:r>
              <a:rPr lang="en-US" sz="1400" dirty="0" smtClean="0">
                <a:latin typeface="Tahoma" pitchFamily="34" charset="0"/>
                <a:ea typeface="Tahoma" pitchFamily="34" charset="0"/>
                <a:cs typeface="Tahoma" pitchFamily="34" charset="0"/>
              </a:rPr>
              <a:t>cold air sinks downward, warm air rises</a:t>
            </a:r>
          </a:p>
          <a:p>
            <a:r>
              <a:rPr lang="en-US" sz="1400" dirty="0" smtClean="0">
                <a:latin typeface="Tahoma" pitchFamily="34" charset="0"/>
                <a:ea typeface="Tahoma" pitchFamily="34" charset="0"/>
                <a:cs typeface="Tahoma" pitchFamily="34" charset="0"/>
              </a:rPr>
              <a:t>if you are situated in a valley, you are more prone to frost</a:t>
            </a:r>
          </a:p>
          <a:p>
            <a:pPr marL="0" indent="0">
              <a:buNone/>
            </a:pPr>
            <a:r>
              <a:rPr lang="en-US" sz="1400" dirty="0" smtClean="0">
                <a:latin typeface="Tahoma" pitchFamily="34" charset="0"/>
                <a:ea typeface="Tahoma" pitchFamily="34" charset="0"/>
                <a:cs typeface="Tahoma" pitchFamily="34" charset="0"/>
              </a:rPr>
              <a:t>Other things to consider:</a:t>
            </a:r>
          </a:p>
          <a:p>
            <a:r>
              <a:rPr lang="en-US" sz="1400" dirty="0" smtClean="0">
                <a:latin typeface="Tahoma" pitchFamily="34" charset="0"/>
                <a:ea typeface="Tahoma" pitchFamily="34" charset="0"/>
                <a:cs typeface="Tahoma" pitchFamily="34" charset="0"/>
              </a:rPr>
              <a:t>terracing is a more challenging environment to plant crops</a:t>
            </a:r>
          </a:p>
          <a:p>
            <a:r>
              <a:rPr lang="en-US" sz="1400" dirty="0" smtClean="0">
                <a:latin typeface="Tahoma" pitchFamily="34" charset="0"/>
                <a:ea typeface="Tahoma" pitchFamily="34" charset="0"/>
                <a:cs typeface="Tahoma" pitchFamily="34" charset="0"/>
              </a:rPr>
              <a:t>fruits and vine-growing plants are prone to fungus</a:t>
            </a:r>
          </a:p>
          <a:p>
            <a:r>
              <a:rPr lang="en-US" sz="1400" dirty="0" smtClean="0">
                <a:latin typeface="Tahoma" pitchFamily="34" charset="0"/>
                <a:ea typeface="Tahoma" pitchFamily="34" charset="0"/>
                <a:cs typeface="Tahoma" pitchFamily="34" charset="0"/>
              </a:rPr>
              <a:t>Thomas Jefferson may not have been knowledgeable on how to deal with fungus.  This is a concern on the Eastern Coast of the U.S. considering humidity levels along with rainfall.</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Oliver mentions that “Agriculture is hard labor and you</a:t>
            </a:r>
          </a:p>
          <a:p>
            <a:pPr marL="0" indent="0">
              <a:buNone/>
            </a:pPr>
            <a:r>
              <a:rPr lang="en-US" sz="1400" dirty="0">
                <a:latin typeface="Tahoma" pitchFamily="34" charset="0"/>
                <a:ea typeface="Tahoma" pitchFamily="34" charset="0"/>
                <a:cs typeface="Tahoma" pitchFamily="34" charset="0"/>
              </a:rPr>
              <a:t>h</a:t>
            </a:r>
            <a:r>
              <a:rPr lang="en-US" sz="1400" dirty="0" smtClean="0">
                <a:latin typeface="Tahoma" pitchFamily="34" charset="0"/>
                <a:ea typeface="Tahoma" pitchFamily="34" charset="0"/>
                <a:cs typeface="Tahoma" pitchFamily="34" charset="0"/>
              </a:rPr>
              <a:t>ave to love what you are doing—you have the </a:t>
            </a:r>
          </a:p>
          <a:p>
            <a:pPr marL="0" indent="0">
              <a:buNone/>
            </a:pPr>
            <a:r>
              <a:rPr lang="en-US" sz="1400" dirty="0">
                <a:latin typeface="Tahoma" pitchFamily="34" charset="0"/>
                <a:ea typeface="Tahoma" pitchFamily="34" charset="0"/>
                <a:cs typeface="Tahoma" pitchFamily="34" charset="0"/>
              </a:rPr>
              <a:t>o</a:t>
            </a:r>
            <a:r>
              <a:rPr lang="en-US" sz="1400" dirty="0" smtClean="0">
                <a:latin typeface="Tahoma" pitchFamily="34" charset="0"/>
                <a:ea typeface="Tahoma" pitchFamily="34" charset="0"/>
                <a:cs typeface="Tahoma" pitchFamily="34" charset="0"/>
              </a:rPr>
              <a:t>pportunity to see something grow and harvest it; you</a:t>
            </a:r>
          </a:p>
          <a:p>
            <a:pPr marL="0" indent="0">
              <a:buNone/>
            </a:pPr>
            <a:r>
              <a:rPr lang="en-US" sz="1400" dirty="0">
                <a:latin typeface="Tahoma" pitchFamily="34" charset="0"/>
                <a:ea typeface="Tahoma" pitchFamily="34" charset="0"/>
                <a:cs typeface="Tahoma" pitchFamily="34" charset="0"/>
              </a:rPr>
              <a:t>r</a:t>
            </a:r>
            <a:r>
              <a:rPr lang="en-US" sz="1400" dirty="0" smtClean="0">
                <a:latin typeface="Tahoma" pitchFamily="34" charset="0"/>
                <a:ea typeface="Tahoma" pitchFamily="34" charset="0"/>
                <a:cs typeface="Tahoma" pitchFamily="34" charset="0"/>
              </a:rPr>
              <a:t>efine grapes and the tradition that comes with the </a:t>
            </a:r>
          </a:p>
          <a:p>
            <a:pPr marL="0" indent="0">
              <a:buNone/>
            </a:pPr>
            <a:r>
              <a:rPr lang="en-US" sz="1400" dirty="0">
                <a:latin typeface="Tahoma" pitchFamily="34" charset="0"/>
                <a:ea typeface="Tahoma" pitchFamily="34" charset="0"/>
                <a:cs typeface="Tahoma" pitchFamily="34" charset="0"/>
              </a:rPr>
              <a:t>h</a:t>
            </a:r>
            <a:r>
              <a:rPr lang="en-US" sz="1400" dirty="0" smtClean="0">
                <a:latin typeface="Tahoma" pitchFamily="34" charset="0"/>
                <a:ea typeface="Tahoma" pitchFamily="34" charset="0"/>
                <a:cs typeface="Tahoma" pitchFamily="34" charset="0"/>
              </a:rPr>
              <a:t>arvest is rewarding.”       </a:t>
            </a: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886200"/>
            <a:ext cx="3962400" cy="2634096"/>
          </a:xfrm>
          <a:prstGeom prst="rect">
            <a:avLst/>
          </a:prstGeom>
        </p:spPr>
      </p:pic>
      <p:sp>
        <p:nvSpPr>
          <p:cNvPr id="5" name="Footer Placeholder 4"/>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404543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rmAutofit/>
          </a:bodyPr>
          <a:lstStyle/>
          <a:p>
            <a:r>
              <a:rPr lang="en-US" sz="1400" dirty="0" smtClean="0">
                <a:latin typeface="Lucida Calligraphy" pitchFamily="66" charset="0"/>
                <a:cs typeface="Times New Roman" pitchFamily="18" charset="0"/>
              </a:rPr>
              <a:t>Observation of Plant Growth</a:t>
            </a:r>
            <a:br>
              <a:rPr lang="en-US" sz="1400" dirty="0" smtClean="0">
                <a:latin typeface="Lucida Calligraphy" pitchFamily="66" charset="0"/>
                <a:cs typeface="Times New Roman" pitchFamily="18" charset="0"/>
              </a:rPr>
            </a:br>
            <a:r>
              <a:rPr lang="en-US" sz="1400" dirty="0">
                <a:latin typeface="Wingdings 2" pitchFamily="18" charset="2"/>
                <a:cs typeface="Times New Roman" pitchFamily="18" charset="0"/>
              </a:rPr>
              <a:t>c</a:t>
            </a:r>
            <a:endParaRPr lang="en-US" sz="1400" dirty="0">
              <a:latin typeface="Lucida Calligraphy" pitchFamily="66"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17600"/>
            <a:ext cx="2878074" cy="3659886"/>
          </a:xfrm>
          <a:prstGeom prst="rect">
            <a:avLst/>
          </a:prstGeom>
        </p:spPr>
      </p:pic>
      <p:sp>
        <p:nvSpPr>
          <p:cNvPr id="5" name="TextBox 4"/>
          <p:cNvSpPr txBox="1"/>
          <p:nvPr/>
        </p:nvSpPr>
        <p:spPr>
          <a:xfrm>
            <a:off x="3886200" y="1143000"/>
            <a:ext cx="4953000" cy="830997"/>
          </a:xfrm>
          <a:prstGeom prst="rect">
            <a:avLst/>
          </a:prstGeom>
          <a:noFill/>
        </p:spPr>
        <p:txBody>
          <a:bodyPr wrap="square" rtlCol="0">
            <a:spAutoFit/>
          </a:bodyPr>
          <a:lstStyle/>
          <a:p>
            <a:r>
              <a:rPr lang="en-US" sz="1200" dirty="0" smtClean="0"/>
              <a:t>Garden Book, 1766-1824, page 35, by Thomas Jefferson [electronic edition]. </a:t>
            </a:r>
            <a:r>
              <a:rPr lang="en-US" sz="1200" i="1" dirty="0" smtClean="0"/>
              <a:t>Thomas Jefferson Papers: An Electronic Archive. </a:t>
            </a:r>
            <a:r>
              <a:rPr lang="en-US" sz="1200" dirty="0" smtClean="0"/>
              <a:t>Boston, Mass. : Massachusetts Historical Society, 2003. http://www.thomasjeffersonpapers.org/</a:t>
            </a:r>
            <a:endParaRPr lang="en-US" sz="1200" dirty="0">
              <a:latin typeface="Times New Roman" pitchFamily="18" charset="0"/>
              <a:cs typeface="Times New Roman" pitchFamily="18" charset="0"/>
            </a:endParaRPr>
          </a:p>
        </p:txBody>
      </p:sp>
      <p:sp>
        <p:nvSpPr>
          <p:cNvPr id="3" name="TextBox 2"/>
          <p:cNvSpPr txBox="1"/>
          <p:nvPr/>
        </p:nvSpPr>
        <p:spPr>
          <a:xfrm>
            <a:off x="4038600" y="2286000"/>
            <a:ext cx="4419600" cy="4832092"/>
          </a:xfrm>
          <a:prstGeom prst="rect">
            <a:avLst/>
          </a:prstGeom>
          <a:noFill/>
        </p:spPr>
        <p:txBody>
          <a:bodyPr wrap="square" rtlCol="0">
            <a:spAutoFit/>
          </a:bodyPr>
          <a:lstStyle/>
          <a:p>
            <a:r>
              <a:rPr lang="en-US" sz="1400" dirty="0" smtClean="0">
                <a:latin typeface="Tahoma" pitchFamily="34" charset="0"/>
                <a:ea typeface="Tahoma" pitchFamily="34" charset="0"/>
                <a:cs typeface="Tahoma" pitchFamily="34" charset="0"/>
              </a:rPr>
              <a:t>In a letter to William H. Crawford, February 11, 1815, Thomas Jefferson stated, “Experience alone brings skill.”  </a:t>
            </a:r>
          </a:p>
          <a:p>
            <a:endParaRPr lang="en-US" sz="1400"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Observe Jefferson’s detailed record keeping of his plants.  Think about Jefferson’s expectations  when he planted vegetable seeds and small seedlings.  What environmental conditions did he have to consider?  </a:t>
            </a: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Now, think about the “USDA Hardiness Zone” that you live in; </a:t>
            </a:r>
            <a:r>
              <a:rPr lang="en-US" sz="1400" dirty="0">
                <a:latin typeface="Tahoma" pitchFamily="34" charset="0"/>
                <a:ea typeface="Tahoma" pitchFamily="34" charset="0"/>
                <a:cs typeface="Tahoma" pitchFamily="34" charset="0"/>
              </a:rPr>
              <a:t>refer </a:t>
            </a:r>
            <a:r>
              <a:rPr lang="en-US" sz="1400" dirty="0" smtClean="0">
                <a:latin typeface="Tahoma" pitchFamily="34" charset="0"/>
                <a:ea typeface="Tahoma" pitchFamily="34" charset="0"/>
                <a:cs typeface="Tahoma" pitchFamily="34" charset="0"/>
              </a:rPr>
              <a:t>to </a:t>
            </a:r>
            <a:r>
              <a:rPr lang="en-US" sz="1400" dirty="0" smtClean="0">
                <a:latin typeface="Tahoma" pitchFamily="34" charset="0"/>
                <a:ea typeface="Tahoma" pitchFamily="34" charset="0"/>
                <a:cs typeface="Tahoma" pitchFamily="34" charset="0"/>
                <a:hlinkClick r:id="rId3"/>
              </a:rPr>
              <a:t>http</a:t>
            </a:r>
            <a:r>
              <a:rPr lang="en-US" sz="1400" dirty="0">
                <a:latin typeface="Tahoma" pitchFamily="34" charset="0"/>
                <a:ea typeface="Tahoma" pitchFamily="34" charset="0"/>
                <a:cs typeface="Tahoma" pitchFamily="34" charset="0"/>
                <a:hlinkClick r:id="rId3"/>
              </a:rPr>
              <a:t>://planthardiness.ars.usda.gov/PHZMWeb</a:t>
            </a:r>
            <a:r>
              <a:rPr lang="en-US" sz="1400" dirty="0" smtClean="0">
                <a:latin typeface="Tahoma" pitchFamily="34" charset="0"/>
                <a:ea typeface="Tahoma" pitchFamily="34" charset="0"/>
                <a:cs typeface="Tahoma" pitchFamily="34" charset="0"/>
                <a:hlinkClick r:id="rId3"/>
              </a:rPr>
              <a:t>/</a:t>
            </a:r>
            <a:r>
              <a:rPr lang="en-US" sz="1400" dirty="0" smtClean="0">
                <a:latin typeface="Tahoma" pitchFamily="34" charset="0"/>
                <a:ea typeface="Tahoma" pitchFamily="34" charset="0"/>
                <a:cs typeface="Tahoma" pitchFamily="34" charset="0"/>
              </a:rPr>
              <a:t>.</a:t>
            </a: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What kinds of plants would be most suitable for your environment?</a:t>
            </a:r>
          </a:p>
          <a:p>
            <a:endParaRPr lang="en-US" sz="1400"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What information did Jefferson have available to make a decision about planting his vegetables?</a:t>
            </a:r>
          </a:p>
          <a:p>
            <a:endParaRPr lang="en-US" sz="1400"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 </a:t>
            </a:r>
          </a:p>
          <a:p>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p:txBody>
      </p:sp>
      <p:sp>
        <p:nvSpPr>
          <p:cNvPr id="6" name="Footer Placeholder 5"/>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29020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533400"/>
          </a:xfrm>
        </p:spPr>
        <p:txBody>
          <a:bodyPr>
            <a:normAutofit/>
          </a:bodyPr>
          <a:lstStyle/>
          <a:p>
            <a:r>
              <a:rPr lang="en-US" sz="1400" dirty="0" smtClean="0">
                <a:latin typeface="Lucida Calligraphy" pitchFamily="66" charset="0"/>
              </a:rPr>
              <a:t>A Vegetable Experiment</a:t>
            </a:r>
            <a:endParaRPr lang="en-US" sz="1400" dirty="0">
              <a:latin typeface="Lucida Calligraphy" pitchFamily="66" charset="0"/>
            </a:endParaRPr>
          </a:p>
        </p:txBody>
      </p:sp>
      <p:sp>
        <p:nvSpPr>
          <p:cNvPr id="3" name="Content Placeholder 2"/>
          <p:cNvSpPr>
            <a:spLocks noGrp="1"/>
          </p:cNvSpPr>
          <p:nvPr>
            <p:ph idx="1"/>
          </p:nvPr>
        </p:nvSpPr>
        <p:spPr>
          <a:xfrm>
            <a:off x="228600" y="609600"/>
            <a:ext cx="8458200" cy="5867400"/>
          </a:xfrm>
        </p:spPr>
        <p:txBody>
          <a:bodyPr>
            <a:noAutofit/>
          </a:bodyPr>
          <a:lstStyle/>
          <a:p>
            <a:pPr marL="0" indent="0">
              <a:buNone/>
            </a:pPr>
            <a:r>
              <a:rPr lang="en-US" sz="1200" dirty="0" smtClean="0">
                <a:latin typeface="Tahoma" pitchFamily="34" charset="0"/>
                <a:ea typeface="Tahoma" pitchFamily="34" charset="0"/>
                <a:cs typeface="Tahoma" pitchFamily="34" charset="0"/>
              </a:rPr>
              <a:t>Here’s an opportunity for students to record their observations of growing a vegetable.  Monitor the progress on the growth of a radish making notations on the following conditions:  temperature, length of germination, soil conditions, water, and other environmental conditions during the growth of the radish. Pat Brodowski, Vegetable Gardener</a:t>
            </a: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at Monticello, suggests the following </a:t>
            </a:r>
            <a:r>
              <a:rPr lang="en-US" sz="1200" dirty="0">
                <a:latin typeface="Tahoma" pitchFamily="34" charset="0"/>
                <a:ea typeface="Tahoma" pitchFamily="34" charset="0"/>
                <a:cs typeface="Tahoma" pitchFamily="34" charset="0"/>
              </a:rPr>
              <a:t>experiment for students to observe vegetable </a:t>
            </a:r>
            <a:r>
              <a:rPr lang="en-US" sz="1200" dirty="0" smtClean="0">
                <a:latin typeface="Tahoma" pitchFamily="34" charset="0"/>
                <a:ea typeface="Tahoma" pitchFamily="34" charset="0"/>
                <a:cs typeface="Tahoma" pitchFamily="34" charset="0"/>
              </a:rPr>
              <a:t>growth.  Pat mentions that radishes are planted in between crops to serve as borders in distinguishing one plant crop from another in Monticello’s vegetable garden.  They are purposeful in this manner as the radish is a fast grower!   </a:t>
            </a:r>
            <a:endParaRPr lang="en-US" sz="12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r>
              <a:rPr lang="en-US" sz="1400" u="sng" dirty="0" smtClean="0">
                <a:latin typeface="Tahoma" pitchFamily="34" charset="0"/>
                <a:ea typeface="Tahoma" pitchFamily="34" charset="0"/>
                <a:cs typeface="Tahoma" pitchFamily="34" charset="0"/>
              </a:rPr>
              <a:t>A Vegetable Experiment: Growing Radishes   </a:t>
            </a:r>
          </a:p>
          <a:p>
            <a:pPr marL="0" indent="0">
              <a:buNone/>
            </a:pPr>
            <a:endParaRPr lang="en-US" sz="1200" u="sng" dirty="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Procedures:</a:t>
            </a:r>
          </a:p>
          <a:p>
            <a:r>
              <a:rPr lang="en-US" sz="1200" dirty="0" smtClean="0">
                <a:latin typeface="Tahoma" pitchFamily="34" charset="0"/>
                <a:ea typeface="Tahoma" pitchFamily="34" charset="0"/>
                <a:cs typeface="Tahoma" pitchFamily="34" charset="0"/>
              </a:rPr>
              <a:t>Lay a plastic bag (i.e. plastic grocery bag) flat on a surface; place potting soil lengthwise along one edge of the bag.</a:t>
            </a:r>
          </a:p>
          <a:p>
            <a:r>
              <a:rPr lang="en-US" sz="1200" dirty="0" smtClean="0">
                <a:latin typeface="Tahoma" pitchFamily="34" charset="0"/>
                <a:ea typeface="Tahoma" pitchFamily="34" charset="0"/>
                <a:cs typeface="Tahoma" pitchFamily="34" charset="0"/>
              </a:rPr>
              <a:t>Gently roll the plastic bag in one direction and secure the edges of the bag with twine to assure it will not unravel; creating a sausage-like shape.</a:t>
            </a:r>
          </a:p>
          <a:p>
            <a:r>
              <a:rPr lang="en-US" sz="1200" dirty="0" smtClean="0">
                <a:latin typeface="Tahoma" pitchFamily="34" charset="0"/>
                <a:ea typeface="Tahoma" pitchFamily="34" charset="0"/>
                <a:cs typeface="Tahoma" pitchFamily="34" charset="0"/>
              </a:rPr>
              <a:t>Carefully punch small holes along the top of the roll.</a:t>
            </a:r>
          </a:p>
          <a:p>
            <a:r>
              <a:rPr lang="en-US" sz="1200" dirty="0" smtClean="0">
                <a:latin typeface="Tahoma" pitchFamily="34" charset="0"/>
                <a:ea typeface="Tahoma" pitchFamily="34" charset="0"/>
                <a:cs typeface="Tahoma" pitchFamily="34" charset="0"/>
              </a:rPr>
              <a:t>Drop radish seeds into the holes and sprinkle a very light amount of soil over the seeds.  </a:t>
            </a:r>
          </a:p>
          <a:p>
            <a:r>
              <a:rPr lang="en-US" sz="1200" dirty="0" smtClean="0">
                <a:latin typeface="Tahoma" pitchFamily="34" charset="0"/>
                <a:ea typeface="Tahoma" pitchFamily="34" charset="0"/>
                <a:cs typeface="Tahoma" pitchFamily="34" charset="0"/>
              </a:rPr>
              <a:t>Gently sprinkle water over the seeds and soil.</a:t>
            </a:r>
          </a:p>
          <a:p>
            <a:r>
              <a:rPr lang="en-US" sz="1200" dirty="0" smtClean="0">
                <a:latin typeface="Tahoma" pitchFamily="34" charset="0"/>
                <a:ea typeface="Tahoma" pitchFamily="34" charset="0"/>
                <a:cs typeface="Tahoma" pitchFamily="34" charset="0"/>
              </a:rPr>
              <a:t>Place the roll on a windowsill.</a:t>
            </a:r>
          </a:p>
          <a:p>
            <a:r>
              <a:rPr lang="en-US" sz="1200" dirty="0" smtClean="0">
                <a:latin typeface="Tahoma" pitchFamily="34" charset="0"/>
                <a:ea typeface="Tahoma" pitchFamily="34" charset="0"/>
                <a:cs typeface="Tahoma" pitchFamily="34" charset="0"/>
              </a:rPr>
              <a:t>Continue to water until the radishes reach maturity.</a:t>
            </a:r>
          </a:p>
          <a:p>
            <a:r>
              <a:rPr lang="en-US" sz="1200" dirty="0" smtClean="0">
                <a:latin typeface="Tahoma" pitchFamily="34" charset="0"/>
                <a:ea typeface="Tahoma" pitchFamily="34" charset="0"/>
                <a:cs typeface="Tahoma" pitchFamily="34" charset="0"/>
              </a:rPr>
              <a:t>Monitor the growth of the radishes by using the handout, </a:t>
            </a:r>
            <a:r>
              <a:rPr lang="en-US" sz="1200" i="1" dirty="0" smtClean="0">
                <a:latin typeface="Tahoma" pitchFamily="34" charset="0"/>
                <a:ea typeface="Tahoma" pitchFamily="34" charset="0"/>
                <a:cs typeface="Tahoma" pitchFamily="34" charset="0"/>
              </a:rPr>
              <a:t>Vegetable Growth Chart</a:t>
            </a:r>
            <a:r>
              <a:rPr lang="en-US" sz="1200" dirty="0" smtClean="0">
                <a:latin typeface="Tahoma" pitchFamily="34" charset="0"/>
                <a:ea typeface="Tahoma" pitchFamily="34" charset="0"/>
                <a:cs typeface="Tahoma" pitchFamily="34" charset="0"/>
              </a:rPr>
              <a:t>, and observe the radish leaves as the vegetable matures; refer to the handout, </a:t>
            </a:r>
            <a:r>
              <a:rPr lang="en-US" sz="1200" i="1" dirty="0" smtClean="0">
                <a:latin typeface="Tahoma" pitchFamily="34" charset="0"/>
                <a:ea typeface="Tahoma" pitchFamily="34" charset="0"/>
                <a:cs typeface="Tahoma" pitchFamily="34" charset="0"/>
              </a:rPr>
              <a:t>Observation of Radish Growth  </a:t>
            </a:r>
            <a:r>
              <a:rPr lang="en-US" sz="1200" dirty="0" smtClean="0">
                <a:latin typeface="Tahoma" pitchFamily="34" charset="0"/>
                <a:ea typeface="Tahoma" pitchFamily="34" charset="0"/>
                <a:cs typeface="Tahoma" pitchFamily="34" charset="0"/>
              </a:rPr>
              <a:t>which illustrates the shape of the radish leaf.  Overall, students can note various factors that affect the growth of the radishes: temperature, water, amount of sunlight, etc. as the radish seeds germinate.</a:t>
            </a:r>
          </a:p>
          <a:p>
            <a:r>
              <a:rPr lang="en-US" sz="1200" dirty="0" smtClean="0">
                <a:latin typeface="Tahoma" pitchFamily="34" charset="0"/>
                <a:ea typeface="Tahoma" pitchFamily="34" charset="0"/>
                <a:cs typeface="Tahoma" pitchFamily="34" charset="0"/>
              </a:rPr>
              <a:t>Keep in mind that Jefferson completed detailed notes to learn about plant growth.  </a:t>
            </a:r>
          </a:p>
          <a:p>
            <a:r>
              <a:rPr lang="en-US" sz="1200" dirty="0" smtClean="0">
                <a:latin typeface="Tahoma" pitchFamily="34" charset="0"/>
                <a:ea typeface="Tahoma" pitchFamily="34" charset="0"/>
                <a:cs typeface="Tahoma" pitchFamily="34" charset="0"/>
              </a:rPr>
              <a:t>After the radishes are grown and harvested, students should compare the growth conditions that they observed and monitored with their plants.  Create a class chart to note similarities among the students’ records and the best growing practices that they achieved for their vegetables.      </a:t>
            </a:r>
          </a:p>
          <a:p>
            <a:endParaRPr lang="en-US" sz="1200" dirty="0" smtClean="0">
              <a:latin typeface="Tahoma" pitchFamily="34" charset="0"/>
              <a:ea typeface="Tahoma" pitchFamily="34" charset="0"/>
              <a:cs typeface="Tahoma" pitchFamily="34" charset="0"/>
            </a:endParaRPr>
          </a:p>
          <a:p>
            <a:endParaRPr lang="en-US" sz="1200" dirty="0">
              <a:latin typeface="Tahoma" pitchFamily="34" charset="0"/>
              <a:ea typeface="Tahoma" pitchFamily="34" charset="0"/>
              <a:cs typeface="Tahoma" pitchFamily="34" charset="0"/>
            </a:endParaRPr>
          </a:p>
          <a:p>
            <a:endParaRPr lang="en-US" sz="1200" dirty="0" smtClean="0">
              <a:latin typeface="Tahoma" pitchFamily="34" charset="0"/>
              <a:ea typeface="Tahoma" pitchFamily="34" charset="0"/>
              <a:cs typeface="Tahoma" pitchFamily="34" charset="0"/>
            </a:endParaRPr>
          </a:p>
          <a:p>
            <a:r>
              <a:rPr lang="en-US" sz="1200" dirty="0" smtClean="0"/>
              <a:t>	</a:t>
            </a:r>
            <a:endParaRPr lang="en-US" sz="1200" dirty="0"/>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56168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Lucida Calligraphy" pitchFamily="66" charset="0"/>
              </a:rPr>
              <a:t>Problem-Solving in the Garden </a:t>
            </a:r>
            <a:br>
              <a:rPr lang="en-US" sz="1600" dirty="0" smtClean="0">
                <a:latin typeface="Lucida Calligraphy" pitchFamily="66" charset="0"/>
              </a:rPr>
            </a:br>
            <a:r>
              <a:rPr lang="en-US" sz="1600" dirty="0">
                <a:latin typeface="Wingdings 2" pitchFamily="18" charset="2"/>
              </a:rPr>
              <a:t>c</a:t>
            </a:r>
            <a:r>
              <a:rPr lang="en-US" sz="1600" dirty="0" smtClean="0">
                <a:latin typeface="Lucida Calligraphy" pitchFamily="66" charset="0"/>
              </a:rPr>
              <a:t> </a:t>
            </a:r>
            <a:endParaRPr lang="en-US" sz="1600" dirty="0">
              <a:latin typeface="Lucida Calligraphy" pitchFamily="66" charset="0"/>
            </a:endParaRPr>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sz="1400" dirty="0" smtClean="0">
                <a:latin typeface="Tahoma" pitchFamily="34" charset="0"/>
                <a:ea typeface="Tahoma" pitchFamily="34" charset="0"/>
                <a:cs typeface="Tahoma" pitchFamily="34" charset="0"/>
              </a:rPr>
              <a:t>Gardening requires experimentation and patience.  After students have grown their radishes, ask them to reflect on how they could have changed their methods.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Ask students:  If you started your seeds outdoors, what general weather conditions do you have to consider?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Pat Brodowski, Monticello Vegetable Gardener, is experimenting with a solution to protect young plants in the gardens at Monticello.  Her solution:  think of a structure that covers the plants to protect them from frost but will allow air flow.  She constructed a model “paper frame.”  These frames can also be used to extend the growing season of a plant and to shelter them.  </a:t>
            </a:r>
          </a:p>
          <a:p>
            <a:pPr marL="0" indent="0">
              <a:buNone/>
            </a:pPr>
            <a:r>
              <a:rPr lang="en-US" sz="1400" dirty="0" smtClean="0">
                <a:latin typeface="Tahoma" pitchFamily="34" charset="0"/>
                <a:ea typeface="Tahoma" pitchFamily="34" charset="0"/>
                <a:cs typeface="Tahoma" pitchFamily="34" charset="0"/>
              </a:rPr>
              <a:t>In Bernard McMahon’s book, </a:t>
            </a:r>
            <a:r>
              <a:rPr lang="en-US" sz="1400" i="1" dirty="0" smtClean="0">
                <a:latin typeface="Tahoma" pitchFamily="34" charset="0"/>
                <a:ea typeface="Tahoma" pitchFamily="34" charset="0"/>
                <a:cs typeface="Tahoma" pitchFamily="34" charset="0"/>
              </a:rPr>
              <a:t>The American Gardener’s Calendar </a:t>
            </a:r>
            <a:r>
              <a:rPr lang="en-US" sz="1400" dirty="0" smtClean="0">
                <a:latin typeface="Tahoma" pitchFamily="34" charset="0"/>
                <a:ea typeface="Tahoma" pitchFamily="34" charset="0"/>
                <a:cs typeface="Tahoma" pitchFamily="34" charset="0"/>
              </a:rPr>
              <a:t>(which Jefferson used extensively), he explains how to construct a paper frame.  </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805" y="4114801"/>
            <a:ext cx="3853961" cy="2562008"/>
          </a:xfrm>
          <a:prstGeom prst="rect">
            <a:avLst/>
          </a:prstGeom>
        </p:spPr>
      </p:pic>
      <p:sp>
        <p:nvSpPr>
          <p:cNvPr id="5" name="TextBox 4"/>
          <p:cNvSpPr txBox="1"/>
          <p:nvPr/>
        </p:nvSpPr>
        <p:spPr>
          <a:xfrm>
            <a:off x="5791200" y="5486400"/>
            <a:ext cx="30480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Pat Brodowski’s model of Paper Frame;  Photo     by Darla Gerlach, August 8, 2013</a:t>
            </a:r>
            <a:endParaRPr lang="en-US" sz="11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627752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200" dirty="0" smtClean="0">
                <a:latin typeface="Lucida Calligraphy" pitchFamily="66" charset="0"/>
                <a:ea typeface="Tahoma" pitchFamily="34" charset="0"/>
                <a:cs typeface="Tahoma" pitchFamily="34" charset="0"/>
              </a:rPr>
              <a:t>Suggested Reading for Classroom Gardening Activities</a:t>
            </a:r>
            <a:br>
              <a:rPr lang="en-US" sz="1200" dirty="0" smtClean="0">
                <a:latin typeface="Lucida Calligraphy" pitchFamily="66" charset="0"/>
                <a:ea typeface="Tahoma" pitchFamily="34" charset="0"/>
                <a:cs typeface="Tahoma" pitchFamily="34" charset="0"/>
              </a:rPr>
            </a:br>
            <a:r>
              <a:rPr lang="en-US" sz="1400" dirty="0">
                <a:latin typeface="Wingdings 2" pitchFamily="18" charset="2"/>
                <a:ea typeface="Tahoma" pitchFamily="34" charset="0"/>
                <a:cs typeface="Tahoma" pitchFamily="34" charset="0"/>
              </a:rPr>
              <a:t>c</a:t>
            </a:r>
            <a:endParaRPr lang="en-US" sz="1200" dirty="0">
              <a:latin typeface="Lucida Calligraphy" pitchFamily="66" charset="0"/>
              <a:ea typeface="Tahoma" pitchFamily="34" charset="0"/>
              <a:cs typeface="Tahoma" pitchFamily="34" charset="0"/>
            </a:endParaRPr>
          </a:p>
        </p:txBody>
      </p:sp>
      <p:sp>
        <p:nvSpPr>
          <p:cNvPr id="3" name="Content Placeholder 2"/>
          <p:cNvSpPr>
            <a:spLocks noGrp="1"/>
          </p:cNvSpPr>
          <p:nvPr>
            <p:ph idx="1"/>
          </p:nvPr>
        </p:nvSpPr>
        <p:spPr>
          <a:xfrm>
            <a:off x="304800" y="990600"/>
            <a:ext cx="8382000" cy="5486400"/>
          </a:xfrm>
        </p:spPr>
        <p:txBody>
          <a:bodyPr>
            <a:normAutofit/>
          </a:bodyPr>
          <a:lstStyle/>
          <a:p>
            <a:pPr marL="0" indent="0">
              <a:buNone/>
            </a:pPr>
            <a:r>
              <a:rPr lang="en-US" sz="1200" dirty="0" smtClean="0">
                <a:latin typeface="Tahoma" pitchFamily="34" charset="0"/>
                <a:ea typeface="Tahoma" pitchFamily="34" charset="0"/>
                <a:cs typeface="Tahoma" pitchFamily="34" charset="0"/>
              </a:rPr>
              <a:t>Pat Brodowski suggests the following books for classroom gardening projects:</a:t>
            </a: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i="1" dirty="0" smtClean="0">
              <a:latin typeface="Tahoma" pitchFamily="34" charset="0"/>
              <a:ea typeface="Tahoma" pitchFamily="34" charset="0"/>
              <a:cs typeface="Tahoma" pitchFamily="34" charset="0"/>
            </a:endParaRPr>
          </a:p>
          <a:p>
            <a:pPr marL="0" indent="0">
              <a:buNone/>
            </a:pPr>
            <a:r>
              <a:rPr lang="en-US" sz="1200" i="1" dirty="0" smtClean="0">
                <a:latin typeface="Tahoma" pitchFamily="34" charset="0"/>
                <a:ea typeface="Tahoma" pitchFamily="34" charset="0"/>
                <a:cs typeface="Tahoma" pitchFamily="34" charset="0"/>
              </a:rPr>
              <a:t>All About Vegetables</a:t>
            </a:r>
            <a:r>
              <a:rPr lang="en-US" sz="1200" dirty="0" smtClean="0">
                <a:latin typeface="Tahoma" pitchFamily="34" charset="0"/>
                <a:ea typeface="Tahoma" pitchFamily="34" charset="0"/>
                <a:cs typeface="Tahoma" pitchFamily="34" charset="0"/>
              </a:rPr>
              <a:t>, edited by Walter L. Doty, published by Chevron Chemical Company, Ortho-Division-Garden &amp; Home, CA, 1973.</a:t>
            </a:r>
          </a:p>
          <a:p>
            <a:pPr marL="0" indent="0">
              <a:buNone/>
            </a:pPr>
            <a:r>
              <a:rPr lang="en-US" sz="1200" i="1" dirty="0" smtClean="0">
                <a:latin typeface="Tahoma" pitchFamily="34" charset="0"/>
                <a:ea typeface="Tahoma" pitchFamily="34" charset="0"/>
                <a:cs typeface="Tahoma" pitchFamily="34" charset="0"/>
              </a:rPr>
              <a:t>How to Grow More Vegetables</a:t>
            </a:r>
            <a:r>
              <a:rPr lang="en-US" sz="1200" dirty="0" smtClean="0">
                <a:latin typeface="Tahoma" pitchFamily="34" charset="0"/>
                <a:ea typeface="Tahoma" pitchFamily="34" charset="0"/>
                <a:cs typeface="Tahoma" pitchFamily="34" charset="0"/>
              </a:rPr>
              <a:t>, by John Jeavons, published by Ten Speed Press, CA, 1982.</a:t>
            </a:r>
          </a:p>
          <a:p>
            <a:pPr marL="0" indent="0">
              <a:buNone/>
            </a:pPr>
            <a:r>
              <a:rPr lang="en-US" sz="1200" i="1" dirty="0" smtClean="0">
                <a:latin typeface="Tahoma" pitchFamily="34" charset="0"/>
                <a:ea typeface="Tahoma" pitchFamily="34" charset="0"/>
                <a:cs typeface="Tahoma" pitchFamily="34" charset="0"/>
              </a:rPr>
              <a:t>Heirloom Vegetable Gardening, </a:t>
            </a: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by William Woys Weaver, published by Henry Holt and Company, NY, 1997.</a:t>
            </a:r>
          </a:p>
          <a:p>
            <a:pPr marL="0" indent="0">
              <a:buNone/>
            </a:pPr>
            <a:r>
              <a:rPr lang="en-US" sz="1200" i="1" dirty="0" smtClean="0">
                <a:latin typeface="Tahoma" pitchFamily="34" charset="0"/>
                <a:ea typeface="Tahoma" pitchFamily="34" charset="0"/>
                <a:cs typeface="Tahoma" pitchFamily="34" charset="0"/>
              </a:rPr>
              <a:t>Forgotten Household Crafts, </a:t>
            </a:r>
            <a:r>
              <a:rPr lang="en-US" sz="1200" dirty="0" smtClean="0">
                <a:latin typeface="Tahoma" pitchFamily="34" charset="0"/>
                <a:ea typeface="Tahoma" pitchFamily="34" charset="0"/>
                <a:cs typeface="Tahoma" pitchFamily="34" charset="0"/>
              </a:rPr>
              <a:t> </a:t>
            </a:r>
            <a:r>
              <a:rPr lang="en-US" sz="1200" i="1" dirty="0" smtClean="0">
                <a:latin typeface="Tahoma" pitchFamily="34" charset="0"/>
                <a:ea typeface="Tahoma" pitchFamily="34" charset="0"/>
                <a:cs typeface="Tahoma" pitchFamily="34" charset="0"/>
              </a:rPr>
              <a:t>A Portrait of the Way We Once Lived, </a:t>
            </a:r>
            <a:r>
              <a:rPr lang="en-US" sz="1200" dirty="0" smtClean="0">
                <a:latin typeface="Tahoma" pitchFamily="34" charset="0"/>
                <a:ea typeface="Tahoma" pitchFamily="34" charset="0"/>
                <a:cs typeface="Tahoma" pitchFamily="34" charset="0"/>
              </a:rPr>
              <a:t>by John Seymour, published by Alfred A. Knopf,  NY, 1987.</a:t>
            </a:r>
          </a:p>
          <a:p>
            <a:pPr marL="0" indent="0">
              <a:buNone/>
            </a:pPr>
            <a:r>
              <a:rPr lang="en-US" sz="1200" i="1" dirty="0" smtClean="0">
                <a:latin typeface="Tahoma" pitchFamily="34" charset="0"/>
                <a:ea typeface="Tahoma" pitchFamily="34" charset="0"/>
                <a:cs typeface="Tahoma" pitchFamily="34" charset="0"/>
              </a:rPr>
              <a:t>Flora Mirabilis, How Plants Have Shaped World Knowledge, Health, Wealth , and Beauty, </a:t>
            </a: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by Catherine Herbert Howell, published by National Geographic, Washington, DC.</a:t>
            </a:r>
          </a:p>
          <a:p>
            <a:pPr marL="0" indent="0">
              <a:buNone/>
            </a:pPr>
            <a:r>
              <a:rPr lang="en-US" sz="1200" i="1" dirty="0" smtClean="0">
                <a:latin typeface="Tahoma" pitchFamily="34" charset="0"/>
                <a:ea typeface="Tahoma" pitchFamily="34" charset="0"/>
                <a:cs typeface="Tahoma" pitchFamily="34" charset="0"/>
              </a:rPr>
              <a:t>Seeing Trees, </a:t>
            </a:r>
            <a:r>
              <a:rPr lang="en-US" sz="1200" dirty="0" smtClean="0">
                <a:latin typeface="Tahoma" pitchFamily="34" charset="0"/>
                <a:ea typeface="Tahoma" pitchFamily="34" charset="0"/>
                <a:cs typeface="Tahoma" pitchFamily="34" charset="0"/>
              </a:rPr>
              <a:t>by Nancy Ross Hugo, published by Timber Press, OR, 2011.   </a:t>
            </a:r>
            <a:endParaRPr lang="en-US" sz="1200" i="1" dirty="0" smtClean="0">
              <a:latin typeface="Tahoma" pitchFamily="34" charset="0"/>
              <a:ea typeface="Tahoma" pitchFamily="34" charset="0"/>
              <a:cs typeface="Tahoma" pitchFamily="34" charset="0"/>
            </a:endParaRPr>
          </a:p>
          <a:p>
            <a:pPr marL="0" indent="0">
              <a:buNone/>
            </a:pPr>
            <a:endParaRPr lang="en-US" sz="1200" i="1" dirty="0" smtClean="0">
              <a:latin typeface="Tahoma" pitchFamily="34" charset="0"/>
              <a:ea typeface="Tahoma" pitchFamily="34" charset="0"/>
              <a:cs typeface="Tahoma" pitchFamily="34" charset="0"/>
            </a:endParaRPr>
          </a:p>
          <a:p>
            <a:pPr marL="0" indent="0">
              <a:buNone/>
            </a:pPr>
            <a:endParaRPr lang="en-US" sz="1200" i="1" dirty="0" smtClean="0">
              <a:latin typeface="Tahoma" pitchFamily="34" charset="0"/>
              <a:ea typeface="Tahoma" pitchFamily="34" charset="0"/>
              <a:cs typeface="Tahoma" pitchFamily="34" charset="0"/>
            </a:endParaRPr>
          </a:p>
          <a:p>
            <a:pPr marL="0" indent="0">
              <a:buNone/>
            </a:pPr>
            <a:endParaRPr lang="en-US" sz="1200" i="1"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37818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400" dirty="0" smtClean="0">
                <a:latin typeface="Lucida Calligraphy" pitchFamily="66" charset="0"/>
              </a:rPr>
              <a:t>Bibliography</a:t>
            </a:r>
            <a:endParaRPr lang="en-US" sz="1400" dirty="0">
              <a:latin typeface="Lucida Calligraphy" pitchFamily="66" charset="0"/>
            </a:endParaRPr>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endParaRPr lang="en-US" sz="1200" dirty="0" smtClean="0"/>
          </a:p>
          <a:p>
            <a:pPr marL="0" indent="0">
              <a:buNone/>
            </a:pPr>
            <a:r>
              <a:rPr lang="en-US" sz="1200" dirty="0" smtClean="0">
                <a:latin typeface="Tahoma" pitchFamily="34" charset="0"/>
                <a:ea typeface="Tahoma" pitchFamily="34" charset="0"/>
                <a:cs typeface="Tahoma" pitchFamily="34" charset="0"/>
              </a:rPr>
              <a:t>Hatch, </a:t>
            </a:r>
            <a:r>
              <a:rPr lang="en-US" sz="1200" dirty="0" smtClean="0">
                <a:latin typeface="Tahoma" pitchFamily="34" charset="0"/>
                <a:ea typeface="Tahoma" pitchFamily="34" charset="0"/>
                <a:cs typeface="Tahoma" pitchFamily="34" charset="0"/>
              </a:rPr>
              <a:t>Peter J.  </a:t>
            </a:r>
            <a:r>
              <a:rPr lang="en-US" sz="1200" dirty="0" smtClean="0">
                <a:latin typeface="Tahoma" pitchFamily="34" charset="0"/>
                <a:ea typeface="Tahoma" pitchFamily="34" charset="0"/>
                <a:cs typeface="Tahoma" pitchFamily="34" charset="0"/>
              </a:rPr>
              <a:t>(2012).  </a:t>
            </a:r>
            <a:r>
              <a:rPr lang="en-US" sz="1200" i="1" dirty="0" smtClean="0">
                <a:latin typeface="Tahoma" pitchFamily="34" charset="0"/>
                <a:ea typeface="Tahoma" pitchFamily="34" charset="0"/>
                <a:cs typeface="Tahoma" pitchFamily="34" charset="0"/>
              </a:rPr>
              <a:t>A Rich Spot of Earth:  Thomas Jefferson’s Revolutionary Garden at Monticello.  </a:t>
            </a:r>
          </a:p>
          <a:p>
            <a:pPr marL="0" indent="0">
              <a:buNone/>
            </a:pPr>
            <a:r>
              <a:rPr lang="en-US" sz="1200" i="1" dirty="0">
                <a:latin typeface="Tahoma" pitchFamily="34" charset="0"/>
                <a:ea typeface="Tahoma" pitchFamily="34" charset="0"/>
                <a:cs typeface="Tahoma" pitchFamily="34" charset="0"/>
              </a:rPr>
              <a:t> </a:t>
            </a:r>
            <a:r>
              <a:rPr lang="en-US" sz="1200" i="1"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New Haven &amp; London:  Yale University Press.</a:t>
            </a:r>
          </a:p>
          <a:p>
            <a:pPr marL="0" indent="0">
              <a:buNone/>
            </a:pPr>
            <a:r>
              <a:rPr lang="en-US" sz="1200" dirty="0" smtClean="0">
                <a:latin typeface="Tahoma" pitchFamily="34" charset="0"/>
                <a:ea typeface="Tahoma" pitchFamily="34" charset="0"/>
                <a:cs typeface="Tahoma" pitchFamily="34" charset="0"/>
              </a:rPr>
              <a:t>Hatch, </a:t>
            </a:r>
            <a:r>
              <a:rPr lang="en-US" sz="1200" dirty="0" smtClean="0">
                <a:latin typeface="Tahoma" pitchFamily="34" charset="0"/>
                <a:ea typeface="Tahoma" pitchFamily="34" charset="0"/>
                <a:cs typeface="Tahoma" pitchFamily="34" charset="0"/>
              </a:rPr>
              <a:t>Pete J.  </a:t>
            </a:r>
            <a:r>
              <a:rPr lang="en-US" sz="1200" dirty="0" smtClean="0">
                <a:latin typeface="Tahoma" pitchFamily="34" charset="0"/>
                <a:ea typeface="Tahoma" pitchFamily="34" charset="0"/>
                <a:cs typeface="Tahoma" pitchFamily="34" charset="0"/>
              </a:rPr>
              <a:t>(1971).  </a:t>
            </a:r>
            <a:r>
              <a:rPr lang="en-US" sz="1200" i="1" dirty="0" smtClean="0">
                <a:latin typeface="Tahoma" pitchFamily="34" charset="0"/>
                <a:ea typeface="Tahoma" pitchFamily="34" charset="0"/>
                <a:cs typeface="Tahoma" pitchFamily="34" charset="0"/>
              </a:rPr>
              <a:t>Thomas Jefferson’s Flower Garden at Monticello.  </a:t>
            </a:r>
            <a:r>
              <a:rPr lang="en-US" sz="1200" dirty="0" smtClean="0">
                <a:latin typeface="Tahoma" pitchFamily="34" charset="0"/>
                <a:ea typeface="Tahoma" pitchFamily="34" charset="0"/>
                <a:cs typeface="Tahoma" pitchFamily="34" charset="0"/>
              </a:rPr>
              <a:t>Charlottesville and London:  </a:t>
            </a:r>
          </a:p>
          <a:p>
            <a:pPr marL="0" indent="0">
              <a:buNone/>
            </a:pP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      University of Virginia Press.</a:t>
            </a:r>
            <a:endParaRPr lang="en-US" sz="1200" dirty="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Jefferson, Thomas. </a:t>
            </a:r>
            <a:r>
              <a:rPr lang="en-US" sz="1200" i="1" dirty="0">
                <a:latin typeface="Tahoma" pitchFamily="34" charset="0"/>
                <a:ea typeface="Tahoma" pitchFamily="34" charset="0"/>
                <a:cs typeface="Tahoma" pitchFamily="34" charset="0"/>
              </a:rPr>
              <a:t>Notes on the State of Virginia, 1743-1826  </a:t>
            </a:r>
            <a:r>
              <a:rPr lang="en-US" sz="1200" dirty="0">
                <a:latin typeface="Tahoma" pitchFamily="34" charset="0"/>
                <a:ea typeface="Tahoma" pitchFamily="34" charset="0"/>
                <a:cs typeface="Tahoma" pitchFamily="34" charset="0"/>
              </a:rPr>
              <a:t>(1787</a:t>
            </a:r>
            <a:r>
              <a:rPr lang="en-US" sz="1200" dirty="0" smtClean="0">
                <a:latin typeface="Tahoma" pitchFamily="34" charset="0"/>
                <a:ea typeface="Tahoma" pitchFamily="34" charset="0"/>
                <a:cs typeface="Tahoma" pitchFamily="34" charset="0"/>
              </a:rPr>
              <a:t>).  Call Number: MCG A  1787   </a:t>
            </a:r>
          </a:p>
          <a:p>
            <a:pPr marL="0" indent="0">
              <a:buNone/>
            </a:pP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     .J45. Albert and Shirley Small </a:t>
            </a:r>
            <a:r>
              <a:rPr lang="en-US" sz="1200" dirty="0">
                <a:latin typeface="Tahoma" pitchFamily="34" charset="0"/>
                <a:ea typeface="Tahoma" pitchFamily="34" charset="0"/>
                <a:cs typeface="Tahoma" pitchFamily="34" charset="0"/>
              </a:rPr>
              <a:t>S</a:t>
            </a:r>
            <a:r>
              <a:rPr lang="en-US" sz="1200" dirty="0" smtClean="0">
                <a:latin typeface="Tahoma" pitchFamily="34" charset="0"/>
                <a:ea typeface="Tahoma" pitchFamily="34" charset="0"/>
                <a:cs typeface="Tahoma" pitchFamily="34" charset="0"/>
              </a:rPr>
              <a:t>pecial Collections Library, University of Virginia. </a:t>
            </a:r>
          </a:p>
          <a:p>
            <a:pPr marL="0" indent="0">
              <a:buNone/>
            </a:pPr>
            <a:r>
              <a:rPr lang="en-US" sz="1200" dirty="0" smtClean="0">
                <a:latin typeface="Tahoma" pitchFamily="34" charset="0"/>
                <a:ea typeface="Tahoma" pitchFamily="34" charset="0"/>
                <a:cs typeface="Tahoma" pitchFamily="34" charset="0"/>
              </a:rPr>
              <a:t>Martin</a:t>
            </a:r>
            <a:r>
              <a:rPr lang="en-US" sz="1200" dirty="0">
                <a:latin typeface="Tahoma" pitchFamily="34" charset="0"/>
                <a:ea typeface="Tahoma" pitchFamily="34" charset="0"/>
                <a:cs typeface="Tahoma" pitchFamily="34" charset="0"/>
              </a:rPr>
              <a:t>, Edwin T.  (1952).  </a:t>
            </a:r>
            <a:r>
              <a:rPr lang="en-US" sz="1200" i="1" dirty="0">
                <a:latin typeface="Tahoma" pitchFamily="34" charset="0"/>
                <a:ea typeface="Tahoma" pitchFamily="34" charset="0"/>
                <a:cs typeface="Tahoma" pitchFamily="34" charset="0"/>
              </a:rPr>
              <a:t>Thomas Jefferson:  Scientist. </a:t>
            </a:r>
            <a:r>
              <a:rPr lang="en-US" sz="1200" dirty="0">
                <a:latin typeface="Tahoma" pitchFamily="34" charset="0"/>
                <a:ea typeface="Tahoma" pitchFamily="34" charset="0"/>
                <a:cs typeface="Tahoma" pitchFamily="34" charset="0"/>
              </a:rPr>
              <a:t> New </a:t>
            </a:r>
            <a:r>
              <a:rPr lang="en-US" sz="1200" dirty="0" smtClean="0">
                <a:latin typeface="Tahoma" pitchFamily="34" charset="0"/>
                <a:ea typeface="Tahoma" pitchFamily="34" charset="0"/>
                <a:cs typeface="Tahoma" pitchFamily="34" charset="0"/>
              </a:rPr>
              <a:t>York: </a:t>
            </a:r>
            <a:r>
              <a:rPr lang="en-US" sz="1200" i="1" dirty="0" smtClean="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rPr>
              <a:t>Henry Schuman, Inc. </a:t>
            </a:r>
          </a:p>
          <a:p>
            <a:pPr marL="0" indent="0">
              <a:buNone/>
            </a:pPr>
            <a:endParaRPr lang="en-US" sz="1200" dirty="0" smtClean="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smtClean="0">
              <a:latin typeface="Tahoma" pitchFamily="34" charset="0"/>
              <a:ea typeface="Tahoma" pitchFamily="34" charset="0"/>
              <a:cs typeface="Tahoma" pitchFamily="34" charset="0"/>
            </a:endParaRPr>
          </a:p>
          <a:p>
            <a:pPr marL="0" indent="0">
              <a:buNone/>
            </a:pPr>
            <a:endParaRPr lang="en-US" sz="1200" dirty="0"/>
          </a:p>
        </p:txBody>
      </p:sp>
      <p:sp>
        <p:nvSpPr>
          <p:cNvPr id="4" name="Footer Placeholder 3"/>
          <p:cNvSpPr>
            <a:spLocks noGrp="1"/>
          </p:cNvSpPr>
          <p:nvPr>
            <p:ph type="ftr" sz="quarter" idx="11"/>
          </p:nvPr>
        </p:nvSpPr>
        <p:spPr/>
        <p:txBody>
          <a:bodyPr/>
          <a:lstStyle/>
          <a:p>
            <a:r>
              <a:rPr lang="en-US" dirty="0" smtClean="0"/>
              <a:t>Darla Gerlach,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127107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400" dirty="0" smtClean="0">
                <a:latin typeface="Lucida Calligraphy" pitchFamily="66" charset="0"/>
              </a:rPr>
              <a:t>An Experimental Vegetable Garden</a:t>
            </a:r>
            <a:endParaRPr lang="en-US" sz="1400" dirty="0">
              <a:latin typeface="Lucida Calligraphy" pitchFamily="66" charset="0"/>
            </a:endParaRPr>
          </a:p>
        </p:txBody>
      </p:sp>
      <p:sp>
        <p:nvSpPr>
          <p:cNvPr id="3" name="Content Placeholder 2"/>
          <p:cNvSpPr>
            <a:spLocks noGrp="1"/>
          </p:cNvSpPr>
          <p:nvPr>
            <p:ph idx="1"/>
          </p:nvPr>
        </p:nvSpPr>
        <p:spPr>
          <a:xfrm>
            <a:off x="381000" y="762000"/>
            <a:ext cx="8305800" cy="5715000"/>
          </a:xfrm>
        </p:spPr>
        <p:txBody>
          <a:bodyPr>
            <a:normAutofit/>
          </a:bodyPr>
          <a:lstStyle/>
          <a:p>
            <a:pPr marL="0" indent="0">
              <a:buNone/>
            </a:pPr>
            <a:r>
              <a:rPr lang="en-US" sz="1400" b="1" dirty="0" smtClean="0">
                <a:latin typeface="Tahoma" pitchFamily="34" charset="0"/>
                <a:ea typeface="Tahoma" pitchFamily="34" charset="0"/>
                <a:cs typeface="Tahoma" pitchFamily="34" charset="0"/>
              </a:rPr>
              <a:t>Procedures for this Lesson:</a:t>
            </a:r>
          </a:p>
          <a:p>
            <a:pPr marL="0" indent="0">
              <a:buNone/>
            </a:pPr>
            <a:endParaRPr lang="en-US" sz="1400" b="1"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Review the sections: Environmental Observations of Jefferson: </a:t>
            </a:r>
          </a:p>
          <a:p>
            <a:pPr marL="0" indent="0">
              <a:buNone/>
            </a:pPr>
            <a:r>
              <a:rPr lang="en-US" sz="1400" dirty="0" smtClean="0">
                <a:latin typeface="Tahoma" pitchFamily="34" charset="0"/>
                <a:ea typeface="Tahoma" pitchFamily="34" charset="0"/>
                <a:cs typeface="Tahoma" pitchFamily="34" charset="0"/>
              </a:rPr>
              <a:t>  </a:t>
            </a:r>
            <a:r>
              <a:rPr lang="en-US" sz="1400" dirty="0" smtClean="0">
                <a:latin typeface="Wingdings 2" pitchFamily="18" charset="2"/>
                <a:ea typeface="Tahoma" pitchFamily="34" charset="0"/>
                <a:cs typeface="Tahoma" pitchFamily="34" charset="0"/>
              </a:rPr>
              <a:t>c </a:t>
            </a:r>
            <a:r>
              <a:rPr lang="en-US" sz="1400" dirty="0" smtClean="0">
                <a:latin typeface="Tahoma" pitchFamily="34" charset="0"/>
                <a:ea typeface="Tahoma" pitchFamily="34" charset="0"/>
                <a:cs typeface="Tahoma" pitchFamily="34" charset="0"/>
              </a:rPr>
              <a:t>Climate</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400" dirty="0" smtClean="0">
                <a:latin typeface="Wingdings 2" pitchFamily="18" charset="2"/>
                <a:ea typeface="Tahoma" pitchFamily="34" charset="0"/>
                <a:cs typeface="Tahoma" pitchFamily="34" charset="0"/>
              </a:rPr>
              <a:t>c </a:t>
            </a:r>
            <a:r>
              <a:rPr lang="en-US" sz="1400" dirty="0" smtClean="0">
                <a:latin typeface="Tahoma" pitchFamily="34" charset="0"/>
                <a:ea typeface="Tahoma" pitchFamily="34" charset="0"/>
                <a:cs typeface="Tahoma" pitchFamily="34" charset="0"/>
              </a:rPr>
              <a:t>Water Conservation at Monticello   </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400" dirty="0" smtClean="0">
                <a:latin typeface="Wingdings 2" pitchFamily="18" charset="2"/>
                <a:ea typeface="Tahoma" pitchFamily="34" charset="0"/>
                <a:cs typeface="Tahoma" pitchFamily="34" charset="0"/>
              </a:rPr>
              <a:t>c </a:t>
            </a:r>
            <a:r>
              <a:rPr lang="en-US" sz="1400" dirty="0" smtClean="0">
                <a:latin typeface="Tahoma" pitchFamily="34" charset="0"/>
                <a:ea typeface="Tahoma" pitchFamily="34" charset="0"/>
                <a:cs typeface="Tahoma" pitchFamily="34" charset="0"/>
              </a:rPr>
              <a:t>Part 1:  A Socratic Discussion of Jefferson’s decision to situate Monticello on a mountaintop</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400" dirty="0" smtClean="0">
                <a:latin typeface="Wingdings 2" pitchFamily="18" charset="2"/>
                <a:ea typeface="Tahoma" pitchFamily="34" charset="0"/>
                <a:cs typeface="Tahoma" pitchFamily="34" charset="0"/>
              </a:rPr>
              <a:t>c </a:t>
            </a:r>
            <a:r>
              <a:rPr lang="en-US" sz="1400" dirty="0" smtClean="0">
                <a:latin typeface="Tahoma" pitchFamily="34" charset="0"/>
                <a:ea typeface="Tahoma" pitchFamily="34" charset="0"/>
                <a:cs typeface="Tahoma" pitchFamily="34" charset="0"/>
              </a:rPr>
              <a:t>Part 2:  A Socratic Discussion of Agricultural Prospects at Montalto</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Review the section:  Observation of Plant Growth</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Complete the activity:  A Vegetable Experiment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Review the section:  Problem-Solving in the Garden</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As students proceed through this lesson, encourage them to reflect on the thoughts of Pat Brodowski, Vegetable Gardener at Monticello, “Find a mentor; someone who loves to garden, find a local lure for where you are and grow something; nurture something on your own.  Gardening is always about change…about problem-solving…build on what you learn</a:t>
            </a:r>
            <a:r>
              <a:rPr lang="en-US" sz="1400" dirty="0" smtClean="0">
                <a:latin typeface="Tahoma" pitchFamily="34" charset="0"/>
                <a:ea typeface="Tahoma" pitchFamily="34" charset="0"/>
                <a:cs typeface="Tahoma" pitchFamily="34" charset="0"/>
              </a:rPr>
              <a:t>.”</a:t>
            </a: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p>
          <a:p>
            <a:pPr marL="0" indent="0">
              <a:buNone/>
            </a:pPr>
            <a:r>
              <a:rPr lang="en-US" sz="1400" dirty="0" smtClean="0">
                <a:latin typeface="Tahoma" pitchFamily="34" charset="0"/>
                <a:ea typeface="Tahoma" pitchFamily="34" charset="0"/>
                <a:cs typeface="Tahoma" pitchFamily="34" charset="0"/>
              </a:rPr>
              <a:t> </a:t>
            </a:r>
          </a:p>
          <a:p>
            <a:pPr marL="0" indent="0">
              <a:buNone/>
            </a:pPr>
            <a:endParaRPr lang="en-US" sz="1400" b="1"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86010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1"/>
            <a:ext cx="7620000" cy="533400"/>
          </a:xfrm>
        </p:spPr>
        <p:txBody>
          <a:bodyPr>
            <a:normAutofit/>
          </a:bodyPr>
          <a:lstStyle/>
          <a:p>
            <a:r>
              <a:rPr lang="en-US" sz="1400" dirty="0" smtClean="0">
                <a:latin typeface="Lucida Calligraphy" pitchFamily="66" charset="0"/>
              </a:rPr>
              <a:t>Environmental Observations of Jefferson:  Climate</a:t>
            </a:r>
            <a:endParaRPr lang="en-US" sz="1400" dirty="0">
              <a:latin typeface="Lucida Calligraphy" pitchFamily="66" charset="0"/>
            </a:endParaRPr>
          </a:p>
        </p:txBody>
      </p:sp>
      <p:sp>
        <p:nvSpPr>
          <p:cNvPr id="3" name="Subtitle 2"/>
          <p:cNvSpPr>
            <a:spLocks noGrp="1"/>
          </p:cNvSpPr>
          <p:nvPr>
            <p:ph type="subTitle" idx="1"/>
          </p:nvPr>
        </p:nvSpPr>
        <p:spPr>
          <a:xfrm>
            <a:off x="457200" y="838200"/>
            <a:ext cx="8077200" cy="5638800"/>
          </a:xfrm>
        </p:spPr>
        <p:txBody>
          <a:bodyPr>
            <a:normAutofit/>
          </a:bodyPr>
          <a:lstStyle/>
          <a:p>
            <a:pPr algn="l"/>
            <a:r>
              <a:rPr lang="en-US" sz="1400" dirty="0" smtClean="0">
                <a:solidFill>
                  <a:schemeClr val="tx1"/>
                </a:solidFill>
                <a:latin typeface="Tahoma" pitchFamily="34" charset="0"/>
                <a:ea typeface="Tahoma" pitchFamily="34" charset="0"/>
                <a:cs typeface="Tahoma" pitchFamily="34" charset="0"/>
              </a:rPr>
              <a:t>Reflect on the following data: </a:t>
            </a:r>
          </a:p>
          <a:p>
            <a:pPr algn="l"/>
            <a:endParaRPr lang="en-US" sz="1400" dirty="0">
              <a:solidFill>
                <a:schemeClr val="tx1"/>
              </a:solidFill>
              <a:latin typeface="Tahoma" pitchFamily="34" charset="0"/>
              <a:ea typeface="Tahoma" pitchFamily="34" charset="0"/>
              <a:cs typeface="Tahoma" pitchFamily="34" charset="0"/>
            </a:endParaRPr>
          </a:p>
          <a:p>
            <a:pPr algn="l"/>
            <a:r>
              <a:rPr lang="en-US" sz="1400" dirty="0" smtClean="0">
                <a:solidFill>
                  <a:schemeClr val="tx1"/>
                </a:solidFill>
                <a:latin typeface="Tahoma" pitchFamily="34" charset="0"/>
                <a:ea typeface="Tahoma" pitchFamily="34" charset="0"/>
                <a:cs typeface="Tahoma" pitchFamily="34" charset="0"/>
              </a:rPr>
              <a:t>Thomas Jefferson’s </a:t>
            </a:r>
            <a:r>
              <a:rPr lang="en-US" sz="1400" i="1" dirty="0" smtClean="0">
                <a:solidFill>
                  <a:schemeClr val="tx1"/>
                </a:solidFill>
                <a:latin typeface="Tahoma" pitchFamily="34" charset="0"/>
                <a:ea typeface="Tahoma" pitchFamily="34" charset="0"/>
                <a:cs typeface="Tahoma" pitchFamily="34" charset="0"/>
              </a:rPr>
              <a:t>Notes on the State of Virginia, 1743-1826  </a:t>
            </a:r>
            <a:r>
              <a:rPr lang="en-US" sz="1400" dirty="0" smtClean="0">
                <a:solidFill>
                  <a:schemeClr val="tx1"/>
                </a:solidFill>
                <a:latin typeface="Tahoma" pitchFamily="34" charset="0"/>
                <a:ea typeface="Tahoma" pitchFamily="34" charset="0"/>
                <a:cs typeface="Tahoma" pitchFamily="34" charset="0"/>
              </a:rPr>
              <a:t>(1787) are organized in the form of Query 1 – 23.  Each query poses a pondering thought and discussion by Jefferson.  </a:t>
            </a:r>
          </a:p>
          <a:p>
            <a:pPr algn="l"/>
            <a:r>
              <a:rPr lang="en-US" sz="1400" dirty="0" smtClean="0">
                <a:solidFill>
                  <a:schemeClr val="tx1"/>
                </a:solidFill>
                <a:latin typeface="Tahoma" pitchFamily="34" charset="0"/>
                <a:ea typeface="Tahoma" pitchFamily="34" charset="0"/>
                <a:cs typeface="Tahoma" pitchFamily="34" charset="0"/>
              </a:rPr>
              <a:t>Review Jefferson’s comments on the </a:t>
            </a:r>
            <a:r>
              <a:rPr lang="en-US" sz="1400" i="1" dirty="0" smtClean="0">
                <a:solidFill>
                  <a:schemeClr val="tx1"/>
                </a:solidFill>
                <a:latin typeface="Tahoma" pitchFamily="34" charset="0"/>
                <a:ea typeface="Tahoma" pitchFamily="34" charset="0"/>
                <a:cs typeface="Tahoma" pitchFamily="34" charset="0"/>
              </a:rPr>
              <a:t>Query VII:  A notice of all what can increase the progress of human knowledge: </a:t>
            </a:r>
          </a:p>
          <a:p>
            <a:pPr algn="l"/>
            <a:r>
              <a:rPr lang="en-US" sz="1400" dirty="0" smtClean="0">
                <a:solidFill>
                  <a:schemeClr val="tx1"/>
                </a:solidFill>
                <a:latin typeface="Tahoma" pitchFamily="34" charset="0"/>
                <a:ea typeface="Tahoma" pitchFamily="34" charset="0"/>
                <a:cs typeface="Tahoma" pitchFamily="34" charset="0"/>
              </a:rPr>
              <a:t>“But a remarkable difference is in the winds which prevail in different parts of the country.  The following table exhibits a comparative view of the winds prevailing at Williamsburgh, and at Monticello.  It is formed by reducing nine months of observations at Monticello to four principal points, to wit, the North-West; these points being perpendicular to, or parallel with our coast, mountains and rivers: and by reducing, in like manner, an equal number of observations, to wit, 421. from the preceding table of winds at Williamsburgh, taking them proportionably from every point.”  (p. 127)</a:t>
            </a:r>
          </a:p>
          <a:p>
            <a:pPr algn="l"/>
            <a:endParaRPr lang="en-US" sz="1400" dirty="0">
              <a:solidFill>
                <a:schemeClr val="tx1"/>
              </a:solidFill>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657600"/>
            <a:ext cx="4572000" cy="3039341"/>
          </a:xfrm>
          <a:prstGeom prst="rect">
            <a:avLst/>
          </a:prstGeom>
        </p:spPr>
      </p:pic>
      <p:sp>
        <p:nvSpPr>
          <p:cNvPr id="5" name="Footer Placeholder 4"/>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549026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457200"/>
          </a:xfrm>
        </p:spPr>
        <p:txBody>
          <a:bodyPr>
            <a:normAutofit/>
          </a:bodyPr>
          <a:lstStyle/>
          <a:p>
            <a:r>
              <a:rPr lang="en-US" sz="1400" dirty="0">
                <a:latin typeface="Lucida Calligraphy" pitchFamily="66" charset="0"/>
              </a:rPr>
              <a:t>Environmental Observations of </a:t>
            </a:r>
            <a:r>
              <a:rPr lang="en-US" sz="1400" dirty="0" smtClean="0">
                <a:latin typeface="Lucida Calligraphy" pitchFamily="66" charset="0"/>
              </a:rPr>
              <a:t>Jefferson:  Climate </a:t>
            </a:r>
            <a:endParaRPr lang="en-US" sz="1400" dirty="0">
              <a:latin typeface="Lucida Calligraphy" pitchFamily="66" charset="0"/>
            </a:endParaRPr>
          </a:p>
        </p:txBody>
      </p:sp>
      <p:sp>
        <p:nvSpPr>
          <p:cNvPr id="3" name="Content Placeholder 2"/>
          <p:cNvSpPr>
            <a:spLocks noGrp="1"/>
          </p:cNvSpPr>
          <p:nvPr>
            <p:ph idx="1"/>
          </p:nvPr>
        </p:nvSpPr>
        <p:spPr>
          <a:xfrm>
            <a:off x="381001" y="818147"/>
            <a:ext cx="8382000" cy="5811253"/>
          </a:xfrm>
        </p:spPr>
        <p:txBody>
          <a:bodyPr>
            <a:normAutofit/>
          </a:bodyPr>
          <a:lstStyle/>
          <a:p>
            <a:pPr marL="0" indent="0">
              <a:buNone/>
            </a:pPr>
            <a:r>
              <a:rPr lang="en-US" sz="1200" dirty="0" smtClean="0">
                <a:latin typeface="Tahoma" pitchFamily="34" charset="0"/>
                <a:ea typeface="Tahoma" pitchFamily="34" charset="0"/>
                <a:cs typeface="Tahoma" pitchFamily="34" charset="0"/>
              </a:rPr>
              <a:t>Thomas </a:t>
            </a:r>
            <a:r>
              <a:rPr lang="en-US" sz="1200" dirty="0">
                <a:latin typeface="Tahoma" pitchFamily="34" charset="0"/>
                <a:ea typeface="Tahoma" pitchFamily="34" charset="0"/>
                <a:cs typeface="Tahoma" pitchFamily="34" charset="0"/>
              </a:rPr>
              <a:t>Jefferson’s </a:t>
            </a:r>
            <a:r>
              <a:rPr lang="en-US" sz="1200" i="1" dirty="0">
                <a:latin typeface="Tahoma" pitchFamily="34" charset="0"/>
                <a:ea typeface="Tahoma" pitchFamily="34" charset="0"/>
                <a:cs typeface="Tahoma" pitchFamily="34" charset="0"/>
              </a:rPr>
              <a:t>Notes on the State of Virginia, 1743-1826  </a:t>
            </a:r>
            <a:r>
              <a:rPr lang="en-US" sz="1200" dirty="0">
                <a:latin typeface="Tahoma" pitchFamily="34" charset="0"/>
                <a:ea typeface="Tahoma" pitchFamily="34" charset="0"/>
                <a:cs typeface="Tahoma" pitchFamily="34" charset="0"/>
              </a:rPr>
              <a:t>(1787) are organized in the form of Query 1 – 23.  Each query poses a pondering thought and discussion by Jefferson.  </a:t>
            </a:r>
            <a:r>
              <a:rPr lang="en-US" sz="1200" dirty="0" smtClean="0">
                <a:latin typeface="Tahoma" pitchFamily="34" charset="0"/>
                <a:ea typeface="Tahoma" pitchFamily="34" charset="0"/>
                <a:cs typeface="Tahoma" pitchFamily="34" charset="0"/>
              </a:rPr>
              <a:t>Review </a:t>
            </a:r>
            <a:r>
              <a:rPr lang="en-US" sz="1200" dirty="0">
                <a:latin typeface="Tahoma" pitchFamily="34" charset="0"/>
                <a:ea typeface="Tahoma" pitchFamily="34" charset="0"/>
                <a:cs typeface="Tahoma" pitchFamily="34" charset="0"/>
              </a:rPr>
              <a:t>Jefferson’s comments on the </a:t>
            </a:r>
            <a:r>
              <a:rPr lang="en-US" sz="1200" i="1" dirty="0">
                <a:latin typeface="Tahoma" pitchFamily="34" charset="0"/>
                <a:ea typeface="Tahoma" pitchFamily="34" charset="0"/>
                <a:cs typeface="Tahoma" pitchFamily="34" charset="0"/>
              </a:rPr>
              <a:t>Query VII:  A notice of all what can increase the progress of human knowledge: </a:t>
            </a:r>
          </a:p>
          <a:p>
            <a:pPr marL="0" indent="0">
              <a:buNone/>
            </a:pPr>
            <a:r>
              <a:rPr lang="en-US" sz="1200" dirty="0" smtClean="0">
                <a:latin typeface="Tahoma" pitchFamily="34" charset="0"/>
                <a:ea typeface="Tahoma" pitchFamily="34" charset="0"/>
                <a:cs typeface="Tahoma" pitchFamily="34" charset="0"/>
              </a:rPr>
              <a:t>“</a:t>
            </a:r>
            <a:r>
              <a:rPr lang="en-US" sz="1200" dirty="0">
                <a:latin typeface="Tahoma" pitchFamily="34" charset="0"/>
                <a:ea typeface="Tahoma" pitchFamily="34" charset="0"/>
                <a:cs typeface="Tahoma" pitchFamily="34" charset="0"/>
              </a:rPr>
              <a:t>A change in our climate however is taking place very sensibly.  Both heats and colds are become more moderate within the memory even of the middle-aged.  Snows are less frequent and less deep.  They do not often lie, below the mountains, more than one, two, or three days, and very rarely a week.  They are remembered to have been formerly frequent, deep, and of long continuance.  The elderly inform me the earth used to be covered with snow about three months in every year.  The rivers, which then seldom failed to freeze over in the course of the winter, scarcely ever do so now.  This change has produced an unfortunate fluctuation between heat and cold, in the spring of the year, which is very fatal to fruits.  From the year 1741 to 1769, an interval of twenty-eight years, there was no instance of fruit killed by the frost in the neighborhood of Monticello.  An intense cold, produced by constant snows, kept the buds locked up till the sun could obtain, in the spring of the year, so fixed an ascendency as to dissolve those snows, and protect the buds, during their development, from every danger of returning cold.  The accumulated snows of the winter remaining to be dissolved all together in the spring; produced those overflowings of our rivers, so frequent then, and so rare now.”  (pp. 134-135) </a:t>
            </a:r>
          </a:p>
          <a:p>
            <a:pPr marL="0" indent="0">
              <a:buNone/>
            </a:pP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505200"/>
            <a:ext cx="5181600" cy="3444587"/>
          </a:xfrm>
          <a:prstGeom prst="rect">
            <a:avLst/>
          </a:prstGeom>
        </p:spPr>
      </p:pic>
      <p:sp>
        <p:nvSpPr>
          <p:cNvPr id="5" name="Footer Placeholder 4"/>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584845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533400"/>
          </a:xfrm>
        </p:spPr>
        <p:txBody>
          <a:bodyPr>
            <a:normAutofit/>
          </a:bodyPr>
          <a:lstStyle/>
          <a:p>
            <a:r>
              <a:rPr lang="en-US" sz="1400" dirty="0" smtClean="0">
                <a:latin typeface="Lucida Calligraphy" pitchFamily="66" charset="0"/>
              </a:rPr>
              <a:t>Environmental Observations of Jefferson:  Climate </a:t>
            </a:r>
            <a:endParaRPr lang="en-US" sz="1400" dirty="0">
              <a:latin typeface="Lucida Calligraphy" pitchFamily="66" charset="0"/>
            </a:endParaRPr>
          </a:p>
        </p:txBody>
      </p:sp>
      <p:sp>
        <p:nvSpPr>
          <p:cNvPr id="3" name="Content Placeholder 2"/>
          <p:cNvSpPr>
            <a:spLocks noGrp="1"/>
          </p:cNvSpPr>
          <p:nvPr>
            <p:ph idx="1"/>
          </p:nvPr>
        </p:nvSpPr>
        <p:spPr>
          <a:xfrm>
            <a:off x="304800" y="990600"/>
            <a:ext cx="8458200" cy="4602163"/>
          </a:xfrm>
        </p:spPr>
        <p:txBody>
          <a:bodyPr>
            <a:normAutofit/>
          </a:bodyPr>
          <a:lstStyle/>
          <a:p>
            <a:pPr marL="0" indent="0">
              <a:buNone/>
            </a:pPr>
            <a:r>
              <a:rPr lang="en-US" sz="1400" dirty="0" smtClean="0">
                <a:latin typeface="Tahoma" pitchFamily="34" charset="0"/>
                <a:ea typeface="Tahoma" pitchFamily="34" charset="0"/>
                <a:cs typeface="Tahoma" pitchFamily="34" charset="0"/>
              </a:rPr>
              <a:t>Questions to Ponder: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After reading Jefferson’s observations (in 1787), are there any similarities in his concerns for the environment that have been discussed nowadays and for our future (i.e. global warming, volcanic disturbances; shifts in wind patterns around the world, etc.)?</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Do you think Jefferson had an assumption that at this particular time in history climatic changes were taking place—for future generations as well?</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As a class, discuss some of the specific observations that Jefferson noted about the seasons and what environmental conditions were taking place.</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What did Jefferson use as a basis for comparing environmental changes?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Are you noticing any changes in your community’s environment that are occurring from season to season and year to year? </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55257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1400" dirty="0" smtClean="0">
                <a:latin typeface="Lucida Calligraphy" pitchFamily="66" charset="0"/>
              </a:rPr>
              <a:t>Environmental Observations of Jefferson: Water Conservation at Monticello</a:t>
            </a:r>
            <a:endParaRPr lang="en-US" sz="1400" dirty="0">
              <a:latin typeface="Lucida Calligraphy" pitchFamily="66" charset="0"/>
            </a:endParaRP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1400" dirty="0" smtClean="0">
                <a:latin typeface="Tahoma" pitchFamily="34" charset="0"/>
                <a:ea typeface="Tahoma" pitchFamily="34" charset="0"/>
                <a:cs typeface="Tahoma" pitchFamily="34" charset="0"/>
              </a:rPr>
              <a:t>Review the following information on the dilemma of maintaining a constant supply of water at Monticello:</a:t>
            </a:r>
          </a:p>
          <a:p>
            <a:pPr marL="0" indent="0">
              <a:buNone/>
            </a:pPr>
            <a:endParaRPr lang="en-US" sz="1400"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Peter Hatch notes in </a:t>
            </a:r>
            <a:r>
              <a:rPr lang="en-US" sz="1400" i="1" dirty="0" smtClean="0">
                <a:latin typeface="Tahoma" pitchFamily="34" charset="0"/>
                <a:ea typeface="Tahoma" pitchFamily="34" charset="0"/>
                <a:cs typeface="Tahoma" pitchFamily="34" charset="0"/>
              </a:rPr>
              <a:t>Thomas Jefferson’s Flower Garden at Monticello, </a:t>
            </a:r>
            <a:r>
              <a:rPr lang="en-US" sz="1400" dirty="0">
                <a:latin typeface="Tahoma" pitchFamily="34" charset="0"/>
                <a:ea typeface="Tahoma" pitchFamily="34" charset="0"/>
                <a:cs typeface="Tahoma" pitchFamily="34" charset="0"/>
              </a:rPr>
              <a:t>(</a:t>
            </a:r>
            <a:r>
              <a:rPr lang="en-US" sz="1400" dirty="0" smtClean="0">
                <a:latin typeface="Tahoma" pitchFamily="34" charset="0"/>
                <a:ea typeface="Tahoma" pitchFamily="34" charset="0"/>
                <a:cs typeface="Tahoma" pitchFamily="34" charset="0"/>
              </a:rPr>
              <a:t>revised edition, 1971):  “No physical problem at Monticello was more difficult of solution than that of a sufficient water supply for the house, the lawns, and the gardens on top of the mountain.  The problem grew with the expansion of Monticello.  Jefferson had many schemes for solving it, but none worked with satisfaction during his life.”  (p. 17).</a:t>
            </a:r>
          </a:p>
          <a:p>
            <a:endParaRPr lang="en-US" sz="1400" dirty="0">
              <a:solidFill>
                <a:schemeClr val="tx1"/>
              </a:solidFill>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In addition, reference the following article: </a:t>
            </a:r>
            <a:r>
              <a:rPr lang="en-US" sz="1400" dirty="0" smtClean="0">
                <a:latin typeface="Tahoma" pitchFamily="34" charset="0"/>
                <a:ea typeface="Tahoma" pitchFamily="34" charset="0"/>
                <a:cs typeface="Tahoma" pitchFamily="34" charset="0"/>
                <a:hlinkClick r:id="rId2"/>
              </a:rPr>
              <a:t>http://www.monticello.org/site/house-and-gardens/water-supply</a:t>
            </a:r>
            <a:r>
              <a:rPr lang="en-US" sz="1400" dirty="0" smtClean="0">
                <a:latin typeface="Tahoma" pitchFamily="34" charset="0"/>
                <a:ea typeface="Tahoma" pitchFamily="34" charset="0"/>
                <a:cs typeface="Tahoma" pitchFamily="34" charset="0"/>
              </a:rPr>
              <a:t>.</a:t>
            </a:r>
          </a:p>
          <a:p>
            <a:endParaRPr lang="en-US" sz="1400" dirty="0" smtClean="0">
              <a:solidFill>
                <a:schemeClr val="tx1"/>
              </a:solidFill>
              <a:latin typeface="Tahoma" pitchFamily="34" charset="0"/>
              <a:ea typeface="Tahoma" pitchFamily="34" charset="0"/>
              <a:cs typeface="Tahoma" pitchFamily="34" charset="0"/>
            </a:endParaRPr>
          </a:p>
          <a:p>
            <a:endParaRPr lang="en-US" sz="1400" i="1"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Jefferson mentions a syphon in his Garden Book in a letter to John Vaughan (Vaughan was known as a catalyst in bringing scientists and historians together); reference </a:t>
            </a:r>
            <a:r>
              <a:rPr lang="en-US" sz="1400" dirty="0" smtClean="0">
                <a:latin typeface="Tahoma" pitchFamily="34" charset="0"/>
                <a:ea typeface="Tahoma" pitchFamily="34" charset="0"/>
                <a:cs typeface="Tahoma" pitchFamily="34" charset="0"/>
                <a:hlinkClick r:id="rId3"/>
              </a:rPr>
              <a:t>http://www.monticello.org/site/research-and-collections/john-vaughan</a:t>
            </a:r>
            <a:r>
              <a:rPr lang="en-US" sz="1400" dirty="0" smtClean="0">
                <a:latin typeface="Tahoma" pitchFamily="34" charset="0"/>
                <a:ea typeface="Tahoma" pitchFamily="34" charset="0"/>
                <a:cs typeface="Tahoma" pitchFamily="34" charset="0"/>
              </a:rPr>
              <a:t> in a letter dated August 31, 1809:</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“…P.S. Can you inform me whether the instrument called the Distiller’s syphon is to be had in          Philadelphia, and what one sufficient to work in a cistern (Jefferson was then building his four cisterns) of 8. feet would cost?  I believe they are usually made of tin…”.  </a:t>
            </a:r>
          </a:p>
          <a:p>
            <a:pPr marL="0" indent="0">
              <a:buNone/>
            </a:pPr>
            <a:endParaRPr lang="en-US" sz="1400" dirty="0" smtClean="0">
              <a:solidFill>
                <a:schemeClr val="tx1"/>
              </a:solidFill>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250071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33400"/>
          </a:xfrm>
        </p:spPr>
        <p:txBody>
          <a:bodyPr>
            <a:normAutofit/>
          </a:bodyPr>
          <a:lstStyle/>
          <a:p>
            <a:r>
              <a:rPr lang="en-US" sz="1400" dirty="0" smtClean="0">
                <a:latin typeface="Lucida Calligraphy" pitchFamily="66" charset="0"/>
              </a:rPr>
              <a:t>Environmental Observations of Jefferson:  Water Conservation at Monticello</a:t>
            </a:r>
            <a:endParaRPr lang="en-US" sz="1400" dirty="0">
              <a:latin typeface="Lucida Calligraphy" pitchFamily="66" charset="0"/>
            </a:endParaRPr>
          </a:p>
        </p:txBody>
      </p:sp>
      <p:sp>
        <p:nvSpPr>
          <p:cNvPr id="3" name="Content Placeholder 2"/>
          <p:cNvSpPr>
            <a:spLocks noGrp="1"/>
          </p:cNvSpPr>
          <p:nvPr>
            <p:ph idx="1"/>
          </p:nvPr>
        </p:nvSpPr>
        <p:spPr>
          <a:xfrm>
            <a:off x="457200" y="1371600"/>
            <a:ext cx="8229600" cy="4572000"/>
          </a:xfrm>
        </p:spPr>
        <p:txBody>
          <a:bodyPr>
            <a:normAutofit/>
          </a:bodyPr>
          <a:lstStyle/>
          <a:p>
            <a:pPr marL="0" indent="0">
              <a:buNone/>
            </a:pPr>
            <a:r>
              <a:rPr lang="en-US" sz="1400" dirty="0">
                <a:latin typeface="Tahoma" pitchFamily="34" charset="0"/>
                <a:ea typeface="Tahoma" pitchFamily="34" charset="0"/>
                <a:cs typeface="Tahoma" pitchFamily="34" charset="0"/>
              </a:rPr>
              <a:t>Thomas Jefferson’s </a:t>
            </a:r>
            <a:r>
              <a:rPr lang="en-US" sz="1400" i="1" dirty="0">
                <a:latin typeface="Tahoma" pitchFamily="34" charset="0"/>
                <a:ea typeface="Tahoma" pitchFamily="34" charset="0"/>
                <a:cs typeface="Tahoma" pitchFamily="34" charset="0"/>
              </a:rPr>
              <a:t>Notes on the State of Virginia, 1743-1826  </a:t>
            </a:r>
            <a:r>
              <a:rPr lang="en-US" sz="1400" dirty="0">
                <a:latin typeface="Tahoma" pitchFamily="34" charset="0"/>
                <a:ea typeface="Tahoma" pitchFamily="34" charset="0"/>
                <a:cs typeface="Tahoma" pitchFamily="34" charset="0"/>
              </a:rPr>
              <a:t>(1787) are organized in the form of Query 1 – 23.  Each query poses a pondering thought and discussion by Jefferson. </a:t>
            </a: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a:p>
            <a:pPr marL="0" indent="0">
              <a:buNone/>
            </a:pPr>
            <a:r>
              <a:rPr lang="en-US" sz="1300" dirty="0">
                <a:latin typeface="Tahoma" pitchFamily="34" charset="0"/>
                <a:ea typeface="Tahoma" pitchFamily="34" charset="0"/>
                <a:cs typeface="Tahoma" pitchFamily="34" charset="0"/>
              </a:rPr>
              <a:t>Review Jefferson’s comments on the </a:t>
            </a:r>
            <a:r>
              <a:rPr lang="en-US" sz="1300" i="1" dirty="0">
                <a:latin typeface="Tahoma" pitchFamily="34" charset="0"/>
                <a:ea typeface="Tahoma" pitchFamily="34" charset="0"/>
                <a:cs typeface="Tahoma" pitchFamily="34" charset="0"/>
              </a:rPr>
              <a:t>Query  VI:  A notice of mines, and other subterraneous riches; its trees, plants, fruits, &amp; c</a:t>
            </a:r>
            <a:r>
              <a:rPr lang="en-US" sz="1300" i="1" dirty="0" smtClean="0">
                <a:latin typeface="Tahoma" pitchFamily="34" charset="0"/>
                <a:ea typeface="Tahoma" pitchFamily="34" charset="0"/>
                <a:cs typeface="Tahoma" pitchFamily="34" charset="0"/>
              </a:rPr>
              <a:t>.:</a:t>
            </a:r>
          </a:p>
          <a:p>
            <a:endParaRPr lang="en-US" sz="1300" i="1"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a:t>
            </a:r>
            <a:r>
              <a:rPr lang="en-US" sz="1400" dirty="0">
                <a:latin typeface="Tahoma" pitchFamily="34" charset="0"/>
                <a:ea typeface="Tahoma" pitchFamily="34" charset="0"/>
                <a:cs typeface="Tahoma" pitchFamily="34" charset="0"/>
              </a:rPr>
              <a:t>Syphon fountains:  There is one of these near the intersection of the Lord Fairfax’s boundry with the North Mountain, not far from Brock’s gap, on the stream of which is a grist mil, which grinds two bushel of grain, at every flood of spring.”  (p. 56)  </a:t>
            </a: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Note</a:t>
            </a:r>
            <a:r>
              <a:rPr lang="en-US" sz="1400" dirty="0">
                <a:latin typeface="Tahoma" pitchFamily="34" charset="0"/>
                <a:ea typeface="Tahoma" pitchFamily="34" charset="0"/>
                <a:cs typeface="Tahoma" pitchFamily="34" charset="0"/>
              </a:rPr>
              <a:t>:  In this book, Jefferson inserted a piece of paper with a drawing of a syphon fountain and the following excerpt:  “We are told that during a great storm on the 25</a:t>
            </a:r>
            <a:r>
              <a:rPr lang="en-US" sz="1400" baseline="30000" dirty="0">
                <a:latin typeface="Tahoma" pitchFamily="34" charset="0"/>
                <a:ea typeface="Tahoma" pitchFamily="34" charset="0"/>
                <a:cs typeface="Tahoma" pitchFamily="34" charset="0"/>
              </a:rPr>
              <a:t>th</a:t>
            </a:r>
            <a:r>
              <a:rPr lang="en-US" sz="1400" dirty="0">
                <a:latin typeface="Tahoma" pitchFamily="34" charset="0"/>
                <a:ea typeface="Tahoma" pitchFamily="34" charset="0"/>
                <a:cs typeface="Tahoma" pitchFamily="34" charset="0"/>
              </a:rPr>
              <a:t> of Dec. 1798 the Syphon fountain near the mouth of the North Holstown ceased, and…”  </a:t>
            </a: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Refer to the following slide to view Jefferson’s notations and illustration on the syphon fountains in his </a:t>
            </a:r>
            <a:r>
              <a:rPr lang="en-US" sz="1400" i="1" dirty="0" smtClean="0">
                <a:latin typeface="Tahoma" pitchFamily="34" charset="0"/>
                <a:ea typeface="Tahoma" pitchFamily="34" charset="0"/>
                <a:cs typeface="Tahoma" pitchFamily="34" charset="0"/>
              </a:rPr>
              <a:t>Notes on the State of Virginia, 1743-1826. </a:t>
            </a:r>
            <a:r>
              <a:rPr lang="en-US" sz="1400" dirty="0" smtClean="0">
                <a:latin typeface="Tahoma" pitchFamily="34" charset="0"/>
                <a:ea typeface="Tahoma" pitchFamily="34" charset="0"/>
                <a:cs typeface="Tahoma" pitchFamily="34" charset="0"/>
              </a:rPr>
              <a:t>  </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68189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33400"/>
          </a:xfrm>
        </p:spPr>
        <p:txBody>
          <a:bodyPr>
            <a:normAutofit/>
          </a:bodyPr>
          <a:lstStyle/>
          <a:p>
            <a:r>
              <a:rPr lang="en-US" sz="1400" dirty="0" smtClean="0">
                <a:latin typeface="Lucida Calligraphy" pitchFamily="66" charset="0"/>
              </a:rPr>
              <a:t>Water Conservation at Monticello</a:t>
            </a:r>
            <a:endParaRPr lang="en-US" sz="1400" dirty="0">
              <a:latin typeface="Lucida Calligraphy" pitchFamily="66" charset="0"/>
            </a:endParaRPr>
          </a:p>
        </p:txBody>
      </p:sp>
      <p:sp>
        <p:nvSpPr>
          <p:cNvPr id="3" name="Content Placeholder 2"/>
          <p:cNvSpPr>
            <a:spLocks noGrp="1"/>
          </p:cNvSpPr>
          <p:nvPr>
            <p:ph idx="1"/>
          </p:nvPr>
        </p:nvSpPr>
        <p:spPr>
          <a:xfrm>
            <a:off x="381000" y="838200"/>
            <a:ext cx="8305800" cy="6019800"/>
          </a:xfrm>
        </p:spPr>
        <p:txBody>
          <a:bodyPr>
            <a:normAutofit/>
          </a:bodyPr>
          <a:lstStyle/>
          <a:p>
            <a:pPr marL="0" indent="0">
              <a:buNone/>
            </a:pPr>
            <a:r>
              <a:rPr lang="en-US" sz="1400" dirty="0">
                <a:latin typeface="Tahoma" pitchFamily="34" charset="0"/>
                <a:ea typeface="Tahoma" pitchFamily="34" charset="0"/>
                <a:cs typeface="Tahoma" pitchFamily="34" charset="0"/>
              </a:rPr>
              <a:t>Thomas Jefferson’s </a:t>
            </a:r>
            <a:r>
              <a:rPr lang="en-US" sz="1400" i="1" dirty="0">
                <a:latin typeface="Tahoma" pitchFamily="34" charset="0"/>
                <a:ea typeface="Tahoma" pitchFamily="34" charset="0"/>
                <a:cs typeface="Tahoma" pitchFamily="34" charset="0"/>
              </a:rPr>
              <a:t>Notes on the State of Virginia, 1743-1826  </a:t>
            </a:r>
            <a:r>
              <a:rPr lang="en-US" sz="1400" dirty="0">
                <a:latin typeface="Tahoma" pitchFamily="34" charset="0"/>
                <a:ea typeface="Tahoma" pitchFamily="34" charset="0"/>
                <a:cs typeface="Tahoma" pitchFamily="34" charset="0"/>
              </a:rPr>
              <a:t>(1787) are organized in the form of Query 1 – 23.  Each query poses a pondering thought and discussion by Jefferson.  </a:t>
            </a:r>
          </a:p>
          <a:p>
            <a:pPr marL="0" indent="0">
              <a:buNone/>
            </a:pPr>
            <a:r>
              <a:rPr lang="en-US" sz="1300" dirty="0">
                <a:latin typeface="Tahoma" pitchFamily="34" charset="0"/>
                <a:ea typeface="Tahoma" pitchFamily="34" charset="0"/>
                <a:cs typeface="Tahoma" pitchFamily="34" charset="0"/>
              </a:rPr>
              <a:t>Review Jefferson’s comments on the </a:t>
            </a:r>
            <a:r>
              <a:rPr lang="en-US" sz="1300" i="1" dirty="0">
                <a:latin typeface="Tahoma" pitchFamily="34" charset="0"/>
                <a:ea typeface="Tahoma" pitchFamily="34" charset="0"/>
                <a:cs typeface="Tahoma" pitchFamily="34" charset="0"/>
              </a:rPr>
              <a:t>Query  VI:  A notice of mines, and other subterraneous riches; its trees, plants, fruits, &amp; c</a:t>
            </a:r>
            <a:r>
              <a:rPr lang="en-US" sz="1300" i="1" dirty="0" smtClean="0">
                <a:latin typeface="Tahoma" pitchFamily="34" charset="0"/>
                <a:ea typeface="Tahoma" pitchFamily="34" charset="0"/>
                <a:cs typeface="Tahoma" pitchFamily="34" charset="0"/>
              </a:rPr>
              <a:t>.:</a:t>
            </a:r>
          </a:p>
          <a:p>
            <a:endParaRPr lang="en-US" sz="1300" i="1"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828800"/>
            <a:ext cx="7391400" cy="4913601"/>
          </a:xfrm>
          <a:prstGeom prst="rect">
            <a:avLst/>
          </a:prstGeom>
        </p:spPr>
      </p:pic>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426885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3741</Words>
  <Application>Microsoft Office PowerPoint</Application>
  <PresentationFormat>On-screen Show (4:3)</PresentationFormat>
  <Paragraphs>267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Jefferson’s Gardens:  A Landscape of Opportunities c Section 2:  An  Experimental Vegetable Garden  c “A theory must yield to experience.”  (Thomas Jefferson  to letter James Maury, Monticello, June 16, 1815)  </vt:lpstr>
      <vt:lpstr>An Experimental Vegetable Garden</vt:lpstr>
      <vt:lpstr>An Experimental Vegetable Garden</vt:lpstr>
      <vt:lpstr>Environmental Observations of Jefferson:  Climate</vt:lpstr>
      <vt:lpstr>Environmental Observations of Jefferson:  Climate </vt:lpstr>
      <vt:lpstr>Environmental Observations of Jefferson:  Climate </vt:lpstr>
      <vt:lpstr>Environmental Observations of Jefferson: Water Conservation at Monticello</vt:lpstr>
      <vt:lpstr>Environmental Observations of Jefferson:  Water Conservation at Monticello</vt:lpstr>
      <vt:lpstr>Water Conservation at Monticello</vt:lpstr>
      <vt:lpstr>Environmental Observations of Jefferson:  Water Conservation at Monticello</vt:lpstr>
      <vt:lpstr>Environmental Observations of Jefferson:  Water Conservation at Monticello</vt:lpstr>
      <vt:lpstr>Environmental Observations of Jefferson  Part 1:  A Socratic Discussion of Jefferson’s decision to situate Monticello on a mountaintop c</vt:lpstr>
      <vt:lpstr>Environmental Observations of Jefferson  Part 1:  A Socratic Discussion of Jefferson’s decision to situate Monticello on a mountaintop c</vt:lpstr>
      <vt:lpstr>Environmental Observations of Jefferson Part 2:  A Socratic Discussion of Agricultural Prospects of Montalto  c</vt:lpstr>
      <vt:lpstr>Environmental Observations of Jefferson Part 2:  A Socratic Discussion of Agricultural Prospects of Montalto  c</vt:lpstr>
      <vt:lpstr>Environmental Observations of Jefferson Part 2:  A Socratic Discussion of Agricultural Prospects of Montalto  c</vt:lpstr>
      <vt:lpstr>Environmental Observations of Jefferson Part 2:  A Socratic Discussion of Agricultural Prospects of Montalto  c</vt:lpstr>
      <vt:lpstr>Environmental Observations of Jefferson Part 2:  A Socratic Discussion of Agricultural Prospects of Montalto  c </vt:lpstr>
      <vt:lpstr>Environmental Observations of Jefferson Part 2:  A Socratic Discussion of Agricultural Prospects of Montalto  c </vt:lpstr>
      <vt:lpstr>Environmental Observations of Jefferson Part 2:  A Socratic Discussion of Agricultural Prospects of Montalto  c </vt:lpstr>
      <vt:lpstr>Environmental Observations of Jefferson Part 2:  A Socratic Discussion of Agricultural Prospects of Montalto  c </vt:lpstr>
      <vt:lpstr>Observation of Plant Growth c</vt:lpstr>
      <vt:lpstr>A Vegetable Experiment</vt:lpstr>
      <vt:lpstr>Problem-Solving in the Garden  c </vt:lpstr>
      <vt:lpstr>Suggested Reading for Classroom Gardening Activities c</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79</cp:revision>
  <dcterms:created xsi:type="dcterms:W3CDTF">2013-08-07T15:55:46Z</dcterms:created>
  <dcterms:modified xsi:type="dcterms:W3CDTF">2013-08-19T05:48:01Z</dcterms:modified>
</cp:coreProperties>
</file>