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33" r:id="rId2"/>
  </p:sldMasterIdLst>
  <p:sldIdLst>
    <p:sldId id="256" r:id="rId3"/>
    <p:sldId id="263" r:id="rId4"/>
    <p:sldId id="284" r:id="rId5"/>
    <p:sldId id="277" r:id="rId6"/>
    <p:sldId id="285" r:id="rId7"/>
    <p:sldId id="267" r:id="rId8"/>
    <p:sldId id="281" r:id="rId9"/>
    <p:sldId id="280" r:id="rId10"/>
    <p:sldId id="286" r:id="rId11"/>
    <p:sldId id="287" r:id="rId12"/>
    <p:sldId id="264" r:id="rId13"/>
    <p:sldId id="265" r:id="rId14"/>
    <p:sldId id="278" r:id="rId15"/>
    <p:sldId id="259" r:id="rId16"/>
    <p:sldId id="260" r:id="rId17"/>
    <p:sldId id="26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2" autoAdjust="0"/>
    <p:restoredTop sz="94595" autoAdjust="0"/>
  </p:normalViewPr>
  <p:slideViewPr>
    <p:cSldViewPr>
      <p:cViewPr varScale="1">
        <p:scale>
          <a:sx n="70" d="100"/>
          <a:sy n="70" d="100"/>
        </p:scale>
        <p:origin x="-9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1587 w 64000"/>
                <a:gd name="T1" fmla="*/ 85 h 64000"/>
                <a:gd name="T2" fmla="*/ 2304 w 64000"/>
                <a:gd name="T3" fmla="*/ 1152 h 64000"/>
                <a:gd name="T4" fmla="*/ 1587 w 64000"/>
                <a:gd name="T5" fmla="*/ 2219 h 64000"/>
                <a:gd name="T6" fmla="*/ 1587 w 64000"/>
                <a:gd name="T7" fmla="*/ 2219 h 64000"/>
                <a:gd name="T8" fmla="*/ 1587 w 64000"/>
                <a:gd name="T9" fmla="*/ 2219 h 64000"/>
                <a:gd name="T10" fmla="*/ 1587 w 64000"/>
                <a:gd name="T11" fmla="*/ 2219 h 64000"/>
                <a:gd name="T12" fmla="*/ 1587 w 64000"/>
                <a:gd name="T13" fmla="*/ 85 h 64000"/>
                <a:gd name="T14" fmla="*/ 1587 w 64000"/>
                <a:gd name="T15" fmla="*/ 85 h 64000"/>
                <a:gd name="T16" fmla="*/ 1587 w 64000"/>
                <a:gd name="T17" fmla="*/ 8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2027 w 64000"/>
                <a:gd name="T1" fmla="*/ 248 h 64000"/>
                <a:gd name="T2" fmla="*/ 2544 w 64000"/>
                <a:gd name="T3" fmla="*/ 1272 h 64000"/>
                <a:gd name="T4" fmla="*/ 2027 w 64000"/>
                <a:gd name="T5" fmla="*/ 2296 h 64000"/>
                <a:gd name="T6" fmla="*/ 2027 w 64000"/>
                <a:gd name="T7" fmla="*/ 2296 h 64000"/>
                <a:gd name="T8" fmla="*/ 2027 w 64000"/>
                <a:gd name="T9" fmla="*/ 2296 h 64000"/>
                <a:gd name="T10" fmla="*/ 2027 w 64000"/>
                <a:gd name="T11" fmla="*/ 2296 h 64000"/>
                <a:gd name="T12" fmla="*/ 2027 w 64000"/>
                <a:gd name="T13" fmla="*/ 248 h 64000"/>
                <a:gd name="T14" fmla="*/ 2027 w 64000"/>
                <a:gd name="T15" fmla="*/ 248 h 64000"/>
                <a:gd name="T16" fmla="*/ 2027 w 64000"/>
                <a:gd name="T17" fmla="*/ 248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8166E-932E-4415-90E5-CBCF27673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6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01F93-BB8B-4321-9D4E-7258F91E5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2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736BA-EBBC-4BFC-B4F2-5CB5E445D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71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EA98F-AA21-4C20-8E38-689B2A0C4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50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232B-52BB-476D-9FEC-9772C7E2C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19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76C26-F358-4770-921B-E30325DBE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18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F8321-482D-4310-8E88-AC45FA594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27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48358-FA9E-4938-A21D-F85055FD6C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55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956A5-BDDD-4315-BAF4-F3680B965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75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C674E-54C6-40EB-BAE2-FB412FB35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561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687F-F81F-407B-BA9C-E35240DD5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0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606AD-1C03-42AA-8EF4-70691E41B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968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A199E-848A-4287-980B-C8E3AE61E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15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F4DB-DBDB-40FB-8D03-479D8BD65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1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15579-302C-4AB2-9F4A-C83B96BAA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3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00A28-6C67-4346-A670-0A53A659A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89DFB-4BD0-458F-B0C7-801AA44BE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99805-1BF7-4972-8527-38702202A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2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10A10-13D3-4EF3-BB4A-4DA823A0D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4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598D9-2EF2-4B88-AD30-DA5C93E82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19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D2F93-B4A7-40AC-AC87-1F2592CBA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2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AF48A-1D28-49D3-95DD-542640563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6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2037 w 64000"/>
                <a:gd name="T1" fmla="*/ 177 h 64000"/>
                <a:gd name="T2" fmla="*/ 2592 w 64000"/>
                <a:gd name="T3" fmla="*/ 984 h 64000"/>
                <a:gd name="T4" fmla="*/ 2037 w 64000"/>
                <a:gd name="T5" fmla="*/ 1791 h 64000"/>
                <a:gd name="T6" fmla="*/ 2037 w 64000"/>
                <a:gd name="T7" fmla="*/ 1791 h 64000"/>
                <a:gd name="T8" fmla="*/ 2037 w 64000"/>
                <a:gd name="T9" fmla="*/ 1791 h 64000"/>
                <a:gd name="T10" fmla="*/ 2037 w 64000"/>
                <a:gd name="T11" fmla="*/ 1791 h 64000"/>
                <a:gd name="T12" fmla="*/ 2037 w 64000"/>
                <a:gd name="T13" fmla="*/ 177 h 64000"/>
                <a:gd name="T14" fmla="*/ 2037 w 64000"/>
                <a:gd name="T15" fmla="*/ 177 h 64000"/>
                <a:gd name="T16" fmla="*/ 2037 w 64000"/>
                <a:gd name="T17" fmla="*/ 177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1525 w 64000"/>
                <a:gd name="T1" fmla="*/ 174 h 64000"/>
                <a:gd name="T2" fmla="*/ 1949 w 64000"/>
                <a:gd name="T3" fmla="*/ 994 h 64000"/>
                <a:gd name="T4" fmla="*/ 1525 w 64000"/>
                <a:gd name="T5" fmla="*/ 1813 h 64000"/>
                <a:gd name="T6" fmla="*/ 1525 w 64000"/>
                <a:gd name="T7" fmla="*/ 1813 h 64000"/>
                <a:gd name="T8" fmla="*/ 1525 w 64000"/>
                <a:gd name="T9" fmla="*/ 1813 h 64000"/>
                <a:gd name="T10" fmla="*/ 1525 w 64000"/>
                <a:gd name="T11" fmla="*/ 1813 h 64000"/>
                <a:gd name="T12" fmla="*/ 1525 w 64000"/>
                <a:gd name="T13" fmla="*/ 174 h 64000"/>
                <a:gd name="T14" fmla="*/ 1525 w 64000"/>
                <a:gd name="T15" fmla="*/ 174 h 64000"/>
                <a:gd name="T16" fmla="*/ 1525 w 64000"/>
                <a:gd name="T17" fmla="*/ 174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9BFFC96-8F10-45FE-A920-0DE4DD733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76EB05-9EE1-4B40-9B3C-A6E528F25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743200"/>
            <a:ext cx="7239000" cy="1444625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Comic Sans MS" pitchFamily="66" charset="0"/>
              </a:rPr>
              <a:t>Thomas Jefferson, the Enlightenment, and the Declaration of Independence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250000"/>
              </a:lnSpc>
              <a:defRPr/>
            </a:pPr>
            <a:r>
              <a:rPr lang="en-US" dirty="0" smtClean="0">
                <a:latin typeface="Comic Sans MS" pitchFamily="66" charset="0"/>
              </a:rPr>
              <a:t>That whenever any Form of Government becomes destructive of these ends, it is the Right of the People to alter or to abolish it, and to institute new Government.</a:t>
            </a:r>
          </a:p>
          <a:p>
            <a:pPr marL="0" indent="0" eaLnBrk="1" hangingPunct="1">
              <a:lnSpc>
                <a:spcPct val="250000"/>
              </a:lnSpc>
              <a:buFont typeface="Arial" charset="0"/>
              <a:buNone/>
              <a:defRPr/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157288" y="1905000"/>
            <a:ext cx="8139112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900">
                <a:latin typeface="Comic Sans MS" pitchFamily="66" charset="0"/>
              </a:rPr>
              <a:t>                                                  that they are endowed by their Creator with certain unalienable rights;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997825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Find 6 places where Enlightenment beliefs are in this quote: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305800" cy="4206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latin typeface="Comic Sans MS" pitchFamily="66" charset="0"/>
              </a:rPr>
              <a:t>We hold these truths to be self evident: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914400" y="1905000"/>
            <a:ext cx="396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912813" y="2424113"/>
            <a:ext cx="396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914400" y="3048000"/>
            <a:ext cx="396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8305800" y="3544888"/>
            <a:ext cx="396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8504238" y="4373563"/>
            <a:ext cx="39687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4175125" y="6262688"/>
            <a:ext cx="396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173163" y="1944688"/>
            <a:ext cx="5608637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900" dirty="0">
                <a:latin typeface="Comic Sans MS" pitchFamily="66" charset="0"/>
              </a:rPr>
              <a:t>That all men are created equal;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173163" y="2697163"/>
            <a:ext cx="8504237" cy="111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900">
                <a:latin typeface="Comic Sans MS" pitchFamily="66" charset="0"/>
              </a:rPr>
              <a:t>                              that among these are life, liberty, and the pursuit of happiness;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173163" y="3124200"/>
            <a:ext cx="7970837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900" dirty="0">
                <a:latin typeface="Comic Sans MS" pitchFamily="66" charset="0"/>
              </a:rPr>
              <a:t>                                                           that, to secure these rights, governments are instituted among men,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1143000" y="3962400"/>
            <a:ext cx="79406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900" dirty="0">
                <a:latin typeface="Comic Sans MS" pitchFamily="66" charset="0"/>
              </a:rPr>
              <a:t>                                   deriving their just powers from the consent of the governed;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838200" y="4724400"/>
            <a:ext cx="8305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2900">
                <a:latin typeface="Comic Sans MS" pitchFamily="66" charset="0"/>
              </a:rPr>
              <a:t>that whenever any form of government becomes destructive of these ends, it is the right of the people to alter or to abolish it, and to institute new government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30A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30A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1988" grpId="0"/>
      <p:bldP spid="41989" grpId="0"/>
      <p:bldP spid="41990" grpId="0"/>
      <p:bldP spid="41991" grpId="0"/>
      <p:bldP spid="41992" grpId="0"/>
      <p:bldP spid="41993" grpId="0"/>
      <p:bldP spid="10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Comic Sans MS" pitchFamily="66" charset="0"/>
              </a:rPr>
              <a:t>The Summary of the Declaration of Independence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500" smtClean="0">
                <a:latin typeface="Comic Sans MS" pitchFamily="66" charset="0"/>
              </a:rPr>
              <a:t>That Americans were wrongly </a:t>
            </a:r>
            <a:r>
              <a:rPr lang="en-US" sz="2500" u="sng" smtClean="0">
                <a:latin typeface="Comic Sans MS" pitchFamily="66" charset="0"/>
              </a:rPr>
              <a:t>oppressed</a:t>
            </a:r>
            <a:r>
              <a:rPr lang="en-US" sz="2500" smtClean="0">
                <a:latin typeface="Comic Sans MS" pitchFamily="66" charset="0"/>
              </a:rPr>
              <a:t> by Britain</a:t>
            </a:r>
          </a:p>
          <a:p>
            <a:pPr eaLnBrk="1" hangingPunct="1"/>
            <a:r>
              <a:rPr lang="en-US" sz="2500" smtClean="0">
                <a:latin typeface="Comic Sans MS" pitchFamily="66" charset="0"/>
              </a:rPr>
              <a:t>That because of this they had the right to get rid of the British government</a:t>
            </a:r>
          </a:p>
          <a:p>
            <a:pPr eaLnBrk="1" hangingPunct="1"/>
            <a:r>
              <a:rPr lang="en-US" sz="2500" smtClean="0">
                <a:latin typeface="Comic Sans MS" pitchFamily="66" charset="0"/>
              </a:rPr>
              <a:t>That they could set up a government that was better than any ever seen before</a:t>
            </a:r>
          </a:p>
          <a:p>
            <a:pPr lvl="1" eaLnBrk="1" hangingPunct="1"/>
            <a:r>
              <a:rPr lang="en-US" sz="2100" smtClean="0">
                <a:latin typeface="Comic Sans MS" pitchFamily="66" charset="0"/>
              </a:rPr>
              <a:t>A </a:t>
            </a:r>
            <a:r>
              <a:rPr lang="en-US" sz="2100" u="sng" smtClean="0">
                <a:latin typeface="Comic Sans MS" pitchFamily="66" charset="0"/>
              </a:rPr>
              <a:t>democratic republic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257800" y="0"/>
            <a:ext cx="3733800" cy="1295400"/>
          </a:xfrm>
          <a:prstGeom prst="wedgeRoundRectCallout">
            <a:avLst>
              <a:gd name="adj1" fmla="val -5991"/>
              <a:gd name="adj2" fmla="val 9565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Comic Sans MS" pitchFamily="66" charset="0"/>
              </a:rPr>
              <a:t>Oppress = to cruelly keep a group of people from being free or doing what they want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2362200" y="5181600"/>
            <a:ext cx="3352800" cy="1447800"/>
          </a:xfrm>
          <a:prstGeom prst="wedgeRoundRectCallout">
            <a:avLst>
              <a:gd name="adj1" fmla="val -16701"/>
              <a:gd name="adj2" fmla="val -819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Comic Sans MS" pitchFamily="66" charset="0"/>
              </a:rPr>
              <a:t>Democratic republic = a government where the people vote for representatives who make their laws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Facts About the Declaration of Independence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72400" cy="4114800"/>
          </a:xfrm>
        </p:spPr>
        <p:txBody>
          <a:bodyPr/>
          <a:lstStyle/>
          <a:p>
            <a:r>
              <a:rPr lang="en-US" sz="2400" smtClean="0">
                <a:latin typeface="Comic Sans MS" pitchFamily="66" charset="0"/>
              </a:rPr>
              <a:t>Written by Thomas Jefferson</a:t>
            </a:r>
          </a:p>
          <a:p>
            <a:r>
              <a:rPr lang="en-US" sz="2400" smtClean="0">
                <a:latin typeface="Comic Sans MS" pitchFamily="66" charset="0"/>
              </a:rPr>
              <a:t>Signed on July 4, 1776 by colonial leaders at the Continental Congress</a:t>
            </a:r>
          </a:p>
          <a:p>
            <a:r>
              <a:rPr lang="en-US" sz="2400" smtClean="0">
                <a:latin typeface="Comic Sans MS" pitchFamily="66" charset="0"/>
              </a:rPr>
              <a:t>By signing the Declaration of Independence, all these men were committing </a:t>
            </a:r>
            <a:r>
              <a:rPr lang="en-US" sz="2400" u="sng" smtClean="0">
                <a:latin typeface="Comic Sans MS" pitchFamily="66" charset="0"/>
              </a:rPr>
              <a:t>treason</a:t>
            </a:r>
            <a:r>
              <a:rPr lang="en-US" sz="2400" smtClean="0">
                <a:latin typeface="Comic Sans MS" pitchFamily="66" charset="0"/>
              </a:rPr>
              <a:t> and could be </a:t>
            </a:r>
            <a:r>
              <a:rPr lang="en-US" sz="2400" u="sng" smtClean="0">
                <a:latin typeface="Comic Sans MS" pitchFamily="66" charset="0"/>
              </a:rPr>
              <a:t>hanged</a:t>
            </a:r>
            <a:r>
              <a:rPr lang="en-US" sz="2400" smtClean="0">
                <a:latin typeface="Comic Sans MS" pitchFamily="66" charset="0"/>
              </a:rPr>
              <a:t> if caught</a:t>
            </a:r>
          </a:p>
          <a:p>
            <a:r>
              <a:rPr lang="en-US" sz="2400" smtClean="0">
                <a:latin typeface="Comic Sans MS" pitchFamily="66" charset="0"/>
              </a:rPr>
              <a:t>Now it is at the National Archives in Washington D.C.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5257800"/>
            <a:ext cx="7848600" cy="1371600"/>
            <a:chOff x="533400" y="5257800"/>
            <a:chExt cx="7848600" cy="1371600"/>
          </a:xfrm>
        </p:grpSpPr>
        <p:sp>
          <p:nvSpPr>
            <p:cNvPr id="4" name="Rounded Rectangular Callout 3"/>
            <p:cNvSpPr/>
            <p:nvPr/>
          </p:nvSpPr>
          <p:spPr>
            <a:xfrm>
              <a:off x="4800600" y="5257800"/>
              <a:ext cx="3581400" cy="990600"/>
            </a:xfrm>
            <a:prstGeom prst="wedgeRoundRectCallout">
              <a:avLst>
                <a:gd name="adj1" fmla="val -18351"/>
                <a:gd name="adj2" fmla="val -197756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latin typeface="Comic Sans MS" pitchFamily="66" charset="0"/>
                </a:rPr>
                <a:t>Treason = working against your country</a:t>
              </a:r>
            </a:p>
          </p:txBody>
        </p:sp>
        <p:sp>
          <p:nvSpPr>
            <p:cNvPr id="5" name="Rounded Rectangular Callout 4"/>
            <p:cNvSpPr/>
            <p:nvPr/>
          </p:nvSpPr>
          <p:spPr>
            <a:xfrm>
              <a:off x="533400" y="5638800"/>
              <a:ext cx="3581400" cy="990600"/>
            </a:xfrm>
            <a:prstGeom prst="wedgeRoundRectCallout">
              <a:avLst>
                <a:gd name="adj1" fmla="val -18351"/>
                <a:gd name="adj2" fmla="val -197756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latin typeface="Comic Sans MS" pitchFamily="66" charset="0"/>
                </a:rPr>
                <a:t>To hang = to kill someone by tying them up high with a rope around their neck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Comic Sans MS" pitchFamily="66" charset="0"/>
              </a:rPr>
              <a:t>Some famous Declaration Signers</a:t>
            </a:r>
          </a:p>
        </p:txBody>
      </p:sp>
      <p:pic>
        <p:nvPicPr>
          <p:cNvPr id="17411" name="Picture 8" descr="sam_adams_by_jonathan_singleton_copl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3398838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10" descr="hanc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00200"/>
            <a:ext cx="33655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1752600" y="6172200"/>
            <a:ext cx="155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Sam Adams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927725" y="6127750"/>
            <a:ext cx="175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John Hancock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7" grpId="0"/>
      <p:bldP spid="348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5927725" y="6127750"/>
            <a:ext cx="161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Ben Franklin</a:t>
            </a:r>
          </a:p>
        </p:txBody>
      </p:sp>
      <p:pic>
        <p:nvPicPr>
          <p:cNvPr id="18435" name="Picture 10" descr="2_b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00200"/>
            <a:ext cx="3370263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4"/>
          <p:cNvSpPr txBox="1">
            <a:spLocks noChangeArrowheads="1"/>
          </p:cNvSpPr>
          <p:nvPr/>
        </p:nvSpPr>
        <p:spPr bwMode="auto">
          <a:xfrm>
            <a:off x="1522413" y="4540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tx2"/>
                </a:solidFill>
                <a:latin typeface="Comic Sans MS" pitchFamily="66" charset="0"/>
              </a:rPr>
              <a:t>Some famous Declaration Signers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809750" y="6110288"/>
            <a:ext cx="1571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John Adams</a:t>
            </a:r>
          </a:p>
        </p:txBody>
      </p:sp>
      <p:pic>
        <p:nvPicPr>
          <p:cNvPr id="18438" name="Picture 8" descr="pres_adams_joh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1662113"/>
            <a:ext cx="32956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Comic Sans MS" pitchFamily="66" charset="0"/>
              </a:rPr>
              <a:t>Some famous Declaration Signers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752600" y="6172200"/>
            <a:ext cx="220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Thomas Jefferson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459413" y="6172200"/>
            <a:ext cx="2312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Richard Henry Lee</a:t>
            </a:r>
          </a:p>
        </p:txBody>
      </p:sp>
      <p:pic>
        <p:nvPicPr>
          <p:cNvPr id="19461" name="Picture 8" descr="Thomas_Jeffer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3433763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8" descr="L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35138"/>
            <a:ext cx="3276600" cy="433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utoUpdateAnimBg="0"/>
      <p:bldP spid="3891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Comic Sans MS" pitchFamily="66" charset="0"/>
              </a:rPr>
              <a:t>The Revolution and the Enlightenment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500" smtClean="0">
                <a:latin typeface="Comic Sans MS" pitchFamily="66" charset="0"/>
              </a:rPr>
              <a:t>The American Patriots were very influenced by the </a:t>
            </a:r>
            <a:r>
              <a:rPr lang="en-US" sz="2500" u="sng" smtClean="0">
                <a:latin typeface="Comic Sans MS" pitchFamily="66" charset="0"/>
              </a:rPr>
              <a:t>philosophies</a:t>
            </a:r>
            <a:r>
              <a:rPr lang="en-US" sz="2500" smtClean="0">
                <a:latin typeface="Comic Sans MS" pitchFamily="66" charset="0"/>
              </a:rPr>
              <a:t> of the European </a:t>
            </a:r>
            <a:r>
              <a:rPr lang="en-US" sz="2500" u="sng" smtClean="0">
                <a:latin typeface="Comic Sans MS" pitchFamily="66" charset="0"/>
              </a:rPr>
              <a:t>Enlightenment</a:t>
            </a:r>
          </a:p>
          <a:p>
            <a:pPr lvl="1" eaLnBrk="1" hangingPunct="1"/>
            <a:r>
              <a:rPr lang="en-US" sz="2100" smtClean="0">
                <a:latin typeface="Comic Sans MS" pitchFamily="66" charset="0"/>
              </a:rPr>
              <a:t>John Locke</a:t>
            </a:r>
          </a:p>
          <a:p>
            <a:pPr lvl="1" eaLnBrk="1" hangingPunct="1"/>
            <a:r>
              <a:rPr lang="en-US" sz="2100" smtClean="0">
                <a:latin typeface="Comic Sans MS" pitchFamily="66" charset="0"/>
              </a:rPr>
              <a:t>Baron de Montesquieu</a:t>
            </a:r>
          </a:p>
          <a:p>
            <a:pPr lvl="1" eaLnBrk="1" hangingPunct="1"/>
            <a:r>
              <a:rPr lang="en-US" sz="2100" smtClean="0">
                <a:latin typeface="Comic Sans MS" pitchFamily="66" charset="0"/>
              </a:rPr>
              <a:t>Voltaire</a:t>
            </a:r>
          </a:p>
          <a:p>
            <a:pPr lvl="1" eaLnBrk="1" hangingPunct="1"/>
            <a:r>
              <a:rPr lang="en-US" sz="2100" smtClean="0">
                <a:latin typeface="Comic Sans MS" pitchFamily="66" charset="0"/>
              </a:rPr>
              <a:t>Jean Jacques Rousseau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2819400" y="152400"/>
            <a:ext cx="3429000" cy="1066800"/>
          </a:xfrm>
          <a:prstGeom prst="wedgeRoundRectCallout">
            <a:avLst>
              <a:gd name="adj1" fmla="val -20043"/>
              <a:gd name="adj2" fmla="val 1511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Comic Sans MS" pitchFamily="66" charset="0"/>
              </a:rPr>
              <a:t>Philosophy = beliefs and ideas people have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372100" y="2743200"/>
            <a:ext cx="3429000" cy="2514600"/>
          </a:xfrm>
          <a:prstGeom prst="wedgeRoundRectCallout">
            <a:avLst>
              <a:gd name="adj1" fmla="val -93277"/>
              <a:gd name="adj2" fmla="val -437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Comic Sans MS" pitchFamily="66" charset="0"/>
              </a:rPr>
              <a:t>Enlightenment = period in the 18</a:t>
            </a:r>
            <a:r>
              <a:rPr lang="en-US" baseline="30000" dirty="0">
                <a:latin typeface="Comic Sans MS" pitchFamily="66" charset="0"/>
              </a:rPr>
              <a:t>th</a:t>
            </a:r>
            <a:r>
              <a:rPr lang="en-US" dirty="0">
                <a:latin typeface="Comic Sans MS" pitchFamily="66" charset="0"/>
              </a:rPr>
              <a:t> century when many writers and scientists believed that science and knowledge, not religion, could improve people’s lives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98" name="Group 70"/>
          <p:cNvGraphicFramePr>
            <a:graphicFrameLocks noGrp="1"/>
          </p:cNvGraphicFramePr>
          <p:nvPr/>
        </p:nvGraphicFramePr>
        <p:xfrm>
          <a:off x="1219200" y="685800"/>
          <a:ext cx="7543800" cy="5951541"/>
        </p:xfrm>
        <a:graphic>
          <a:graphicData uri="http://schemas.openxmlformats.org/drawingml/2006/table">
            <a:tbl>
              <a:tblPr/>
              <a:tblGrid>
                <a:gridCol w="2514600"/>
                <a:gridCol w="2514600"/>
                <a:gridCol w="2514600"/>
              </a:tblGrid>
              <a:tr h="825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John Locke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Voltaire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Jean Jacques Rousseau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53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4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Baron de Montesquieu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95400" y="1524000"/>
            <a:ext cx="236220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All men created equal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Everyone has God-given human rights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Your rights are to “life, liberty &amp; property”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Government’s job is to protect human rights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Governments rule by </a:t>
            </a:r>
            <a:r>
              <a:rPr lang="en-US" u="sng">
                <a:solidFill>
                  <a:srgbClr val="FF0000"/>
                </a:solidFill>
                <a:latin typeface="Comic Sans MS" pitchFamily="66" charset="0"/>
              </a:rPr>
              <a:t>consent of the governed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If a government doesn’t do that, the people can overthrow it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810000" y="1622425"/>
            <a:ext cx="2362200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Freedom of speech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Freedom of religion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 u="sng">
                <a:solidFill>
                  <a:srgbClr val="FF0000"/>
                </a:solidFill>
                <a:latin typeface="Comic Sans MS" pitchFamily="66" charset="0"/>
              </a:rPr>
              <a:t>Separation of church and state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324600" y="1676400"/>
            <a:ext cx="23622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Every government takes away your rights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Best government is a </a:t>
            </a:r>
            <a:r>
              <a:rPr lang="en-US" u="sng">
                <a:solidFill>
                  <a:srgbClr val="FF0000"/>
                </a:solidFill>
                <a:latin typeface="Comic Sans MS" pitchFamily="66" charset="0"/>
              </a:rPr>
              <a:t>democracy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because you at least get to vote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332538" y="4572000"/>
            <a:ext cx="235426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Best government has </a:t>
            </a:r>
            <a:r>
              <a:rPr lang="en-US" u="sng">
                <a:solidFill>
                  <a:srgbClr val="FF0000"/>
                </a:solidFill>
                <a:latin typeface="Comic Sans MS" pitchFamily="66" charset="0"/>
              </a:rPr>
              <a:t>checks and balances 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to stop someone from getting too much power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3810000" y="3352800"/>
            <a:ext cx="2362200" cy="2711450"/>
          </a:xfrm>
          <a:prstGeom prst="wedgeRoundRectCallout">
            <a:avLst>
              <a:gd name="adj1" fmla="val 59688"/>
              <a:gd name="adj2" fmla="val 164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Comic Sans MS" pitchFamily="66" charset="0"/>
              </a:rPr>
              <a:t>Checks and balances = a situation where different parts of the government can stop each other from getting too much power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803650" y="3352800"/>
            <a:ext cx="2362200" cy="2711450"/>
          </a:xfrm>
          <a:prstGeom prst="wedgeRoundRectCallout">
            <a:avLst>
              <a:gd name="adj1" fmla="val 77021"/>
              <a:gd name="adj2" fmla="val -590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Comic Sans MS" pitchFamily="66" charset="0"/>
              </a:rPr>
              <a:t>Democracy = a form of government where the people vote 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810000" y="3322638"/>
            <a:ext cx="2362200" cy="2711450"/>
          </a:xfrm>
          <a:prstGeom prst="wedgeRoundRectCallout">
            <a:avLst>
              <a:gd name="adj1" fmla="val 16356"/>
              <a:gd name="adj2" fmla="val -6412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Comic Sans MS" pitchFamily="66" charset="0"/>
              </a:rPr>
              <a:t>Separation of church and state = the idea that the government should not make an official religion or put one religion ahead of another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810000" y="3352800"/>
            <a:ext cx="2362200" cy="2711450"/>
          </a:xfrm>
          <a:prstGeom prst="wedgeRoundRectCallout">
            <a:avLst>
              <a:gd name="adj1" fmla="val -67996"/>
              <a:gd name="adj2" fmla="val 12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Comic Sans MS" pitchFamily="66" charset="0"/>
              </a:rPr>
              <a:t>Consent of the governed = a phrase that means the people of a country are giving their permission to the government to do something</a:t>
            </a:r>
          </a:p>
        </p:txBody>
      </p:sp>
      <p:sp>
        <p:nvSpPr>
          <p:cNvPr id="6172" name="TextBox 1"/>
          <p:cNvSpPr txBox="1">
            <a:spLocks noChangeArrowheads="1"/>
          </p:cNvSpPr>
          <p:nvPr/>
        </p:nvSpPr>
        <p:spPr bwMode="auto">
          <a:xfrm>
            <a:off x="228600" y="152400"/>
            <a:ext cx="876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en-US" sz="2400">
                <a:latin typeface="Comic Sans MS" pitchFamily="66" charset="0"/>
              </a:rPr>
              <a:t>What Enlightenment thinkers believed about government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6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1" dur="1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6" dur="1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1" dur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05000"/>
            <a:ext cx="29718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Comic Sans MS" pitchFamily="66" charset="0"/>
              </a:rPr>
              <a:t>Enlightenment philosophies</a:t>
            </a:r>
          </a:p>
        </p:txBody>
      </p:sp>
      <p:pic>
        <p:nvPicPr>
          <p:cNvPr id="7171" name="Picture 9" descr="declaration_independence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713" y="723900"/>
            <a:ext cx="4713287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2819400" y="3124200"/>
            <a:ext cx="2286000" cy="1143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1600200" y="0"/>
            <a:ext cx="6600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latin typeface="Comic Sans MS" pitchFamily="66" charset="0"/>
              </a:rPr>
              <a:t>The Declaration of Independence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The Declaration of Independence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It is a document that says the American </a:t>
            </a:r>
            <a:r>
              <a:rPr lang="en-US" u="sng" smtClean="0">
                <a:latin typeface="Comic Sans MS" pitchFamily="66" charset="0"/>
              </a:rPr>
              <a:t>colonies</a:t>
            </a:r>
            <a:r>
              <a:rPr lang="en-US" smtClean="0">
                <a:latin typeface="Comic Sans MS" pitchFamily="66" charset="0"/>
              </a:rPr>
              <a:t> had were now free from England</a:t>
            </a:r>
          </a:p>
          <a:p>
            <a:r>
              <a:rPr lang="en-US" smtClean="0">
                <a:latin typeface="Comic Sans MS" pitchFamily="66" charset="0"/>
              </a:rPr>
              <a:t>Written in 1776 by Thomas Jefferson</a:t>
            </a:r>
          </a:p>
          <a:p>
            <a:r>
              <a:rPr lang="en-US" smtClean="0">
                <a:latin typeface="Comic Sans MS" pitchFamily="66" charset="0"/>
              </a:rPr>
              <a:t>Approved by the </a:t>
            </a:r>
            <a:r>
              <a:rPr lang="en-US" u="sng" smtClean="0">
                <a:latin typeface="Comic Sans MS" pitchFamily="66" charset="0"/>
              </a:rPr>
              <a:t>Continental Congress </a:t>
            </a:r>
            <a:r>
              <a:rPr lang="en-US" smtClean="0">
                <a:latin typeface="Comic Sans MS" pitchFamily="66" charset="0"/>
              </a:rPr>
              <a:t>on July 4, 1776</a:t>
            </a:r>
          </a:p>
          <a:p>
            <a:r>
              <a:rPr lang="en-US" smtClean="0">
                <a:latin typeface="Comic Sans MS" pitchFamily="66" charset="0"/>
              </a:rPr>
              <a:t>Seen as the beginning of the United States of America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6781800" y="4146550"/>
            <a:ext cx="2362200" cy="2711450"/>
          </a:xfrm>
          <a:prstGeom prst="wedgeRoundRectCallout">
            <a:avLst>
              <a:gd name="adj1" fmla="val -135016"/>
              <a:gd name="adj2" fmla="val -998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Comic Sans MS" pitchFamily="66" charset="0"/>
              </a:rPr>
              <a:t>Colony = an area of land that is controlled by another country that is far away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0" y="381000"/>
            <a:ext cx="2362200" cy="3429000"/>
          </a:xfrm>
          <a:prstGeom prst="wedgeRoundRectCallout">
            <a:avLst>
              <a:gd name="adj1" fmla="val 169462"/>
              <a:gd name="adj2" fmla="val 524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Comic Sans MS" pitchFamily="66" charset="0"/>
              </a:rPr>
              <a:t>Continental Congress = a group of representatives from the 13 American colonies that became America’s government during the Revolutionary War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Comic Sans MS" pitchFamily="66" charset="0"/>
              </a:rPr>
              <a:t>Jefferson used the Enlightenment to argue for independence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The 3 parts of the Declaration</a:t>
            </a:r>
          </a:p>
          <a:p>
            <a:pPr lvl="1" eaLnBrk="1" hangingPunct="1"/>
            <a:r>
              <a:rPr lang="en-US" sz="2100" smtClean="0">
                <a:solidFill>
                  <a:srgbClr val="FF0000"/>
                </a:solidFill>
                <a:latin typeface="Comic Sans MS" pitchFamily="66" charset="0"/>
              </a:rPr>
              <a:t>Philosophy</a:t>
            </a:r>
            <a:r>
              <a:rPr lang="en-US" sz="2100" smtClean="0">
                <a:latin typeface="Comic Sans MS" pitchFamily="66" charset="0"/>
              </a:rPr>
              <a:t>: the Enlightenment ideas about government that showed that the Americans had the right to be free from England</a:t>
            </a:r>
          </a:p>
          <a:p>
            <a:pPr lvl="1" eaLnBrk="1" hangingPunct="1"/>
            <a:r>
              <a:rPr lang="en-US" sz="2100" smtClean="0">
                <a:solidFill>
                  <a:srgbClr val="FF0000"/>
                </a:solidFill>
                <a:latin typeface="Comic Sans MS" pitchFamily="66" charset="0"/>
              </a:rPr>
              <a:t>Grievances</a:t>
            </a:r>
            <a:r>
              <a:rPr lang="en-US" sz="2100" smtClean="0">
                <a:latin typeface="Comic Sans MS" pitchFamily="66" charset="0"/>
              </a:rPr>
              <a:t>: complaints that the Americans had against King George III (3</a:t>
            </a:r>
            <a:r>
              <a:rPr lang="en-US" sz="2100" baseline="30000" smtClean="0">
                <a:latin typeface="Comic Sans MS" pitchFamily="66" charset="0"/>
              </a:rPr>
              <a:t>rd</a:t>
            </a:r>
            <a:r>
              <a:rPr lang="en-US" sz="2100" smtClean="0">
                <a:latin typeface="Comic Sans MS" pitchFamily="66" charset="0"/>
              </a:rPr>
              <a:t>) showing that he was a bad king</a:t>
            </a:r>
          </a:p>
          <a:p>
            <a:pPr lvl="1" eaLnBrk="1" hangingPunct="1"/>
            <a:r>
              <a:rPr lang="en-US" sz="2100" smtClean="0">
                <a:solidFill>
                  <a:srgbClr val="FF0000"/>
                </a:solidFill>
                <a:latin typeface="Comic Sans MS" pitchFamily="66" charset="0"/>
              </a:rPr>
              <a:t>Declaration of independence</a:t>
            </a:r>
            <a:r>
              <a:rPr lang="en-US" sz="2100" smtClean="0">
                <a:latin typeface="Comic Sans MS" pitchFamily="66" charset="0"/>
              </a:rPr>
              <a:t>: a statement that the colonies were now free and independent states and no longer English colonies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The most famous part is all about the Enlightenment…</a:t>
            </a:r>
          </a:p>
        </p:txBody>
      </p:sp>
      <p:sp>
        <p:nvSpPr>
          <p:cNvPr id="10243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i="1" smtClean="0">
                <a:latin typeface="Comic Sans MS" pitchFamily="66" charset="0"/>
              </a:rPr>
              <a:t>Follow along on your worksheet, making notes about the words you do not know so that you understand this very important quote.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250000"/>
              </a:lnSpc>
            </a:pPr>
            <a:r>
              <a:rPr lang="en-US" smtClean="0">
                <a:latin typeface="Comic Sans MS" pitchFamily="66" charset="0"/>
              </a:rPr>
              <a:t>We hold these truths to be self evident: That all men are created equal; that they are endowed by their Creator with certain unalienable rights; that among these are life, liberty, and the pursuit of happiness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en-US" smtClean="0">
                <a:latin typeface="Comic Sans MS" pitchFamily="66" charset="0"/>
              </a:rPr>
              <a:t>That to secure these rights, Governments are instituted among Men, deriving their just powers from the consent of the governed,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289</TotalTime>
  <Words>852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Verdana</vt:lpstr>
      <vt:lpstr>Arial</vt:lpstr>
      <vt:lpstr>Wingdings</vt:lpstr>
      <vt:lpstr>Calibri</vt:lpstr>
      <vt:lpstr>Comic Sans MS</vt:lpstr>
      <vt:lpstr>Times New Roman</vt:lpstr>
      <vt:lpstr>Eclipse</vt:lpstr>
      <vt:lpstr>Office Theme</vt:lpstr>
      <vt:lpstr>Thomas Jefferson, the Enlightenment, and the Declaration of Independence </vt:lpstr>
      <vt:lpstr>The Revolution and the Enlightenment</vt:lpstr>
      <vt:lpstr>PowerPoint Presentation</vt:lpstr>
      <vt:lpstr>PowerPoint Presentation</vt:lpstr>
      <vt:lpstr>The Declaration of Independence</vt:lpstr>
      <vt:lpstr>Jefferson used the Enlightenment to argue for independence </vt:lpstr>
      <vt:lpstr>The most famous part is all about the Enlightenment…</vt:lpstr>
      <vt:lpstr>PowerPoint Presentation</vt:lpstr>
      <vt:lpstr>PowerPoint Presentation</vt:lpstr>
      <vt:lpstr>PowerPoint Presentation</vt:lpstr>
      <vt:lpstr>Find 6 places where Enlightenment beliefs are in this quote:</vt:lpstr>
      <vt:lpstr>The Summary of the Declaration of Independence</vt:lpstr>
      <vt:lpstr>Facts About the Declaration of Independence</vt:lpstr>
      <vt:lpstr>Some famous Declaration Signers</vt:lpstr>
      <vt:lpstr>PowerPoint Presentation</vt:lpstr>
      <vt:lpstr>Some famous Declaration Signers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American Revolution</dc:title>
  <dc:creator>Heather Moore</dc:creator>
  <cp:lastModifiedBy>Heather Moore</cp:lastModifiedBy>
  <cp:revision>34</cp:revision>
  <dcterms:created xsi:type="dcterms:W3CDTF">2004-09-28T00:38:44Z</dcterms:created>
  <dcterms:modified xsi:type="dcterms:W3CDTF">2013-07-31T20:38:45Z</dcterms:modified>
</cp:coreProperties>
</file>